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handoutMasterIdLst>
    <p:handoutMasterId r:id="rId24"/>
  </p:handoutMasterIdLst>
  <p:sldIdLst>
    <p:sldId id="321" r:id="rId2"/>
    <p:sldId id="300" r:id="rId3"/>
    <p:sldId id="314" r:id="rId4"/>
    <p:sldId id="315" r:id="rId5"/>
    <p:sldId id="327" r:id="rId6"/>
    <p:sldId id="316" r:id="rId7"/>
    <p:sldId id="319" r:id="rId8"/>
    <p:sldId id="32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8000"/>
    <a:srgbClr val="9900CC"/>
    <a:srgbClr val="66FF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718" autoAdjust="0"/>
  </p:normalViewPr>
  <p:slideViewPr>
    <p:cSldViewPr>
      <p:cViewPr varScale="1">
        <p:scale>
          <a:sx n="91" d="100"/>
          <a:sy n="91" d="100"/>
        </p:scale>
        <p:origin x="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4" Type="http://schemas.openxmlformats.org/officeDocument/2006/relationships/image" Target="../media/image8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5" Type="http://schemas.openxmlformats.org/officeDocument/2006/relationships/image" Target="../media/image89.wmf"/><Relationship Id="rId4" Type="http://schemas.openxmlformats.org/officeDocument/2006/relationships/image" Target="../media/image8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8.wmf"/><Relationship Id="rId2" Type="http://schemas.openxmlformats.org/officeDocument/2006/relationships/image" Target="../media/image97.wmf"/><Relationship Id="rId1" Type="http://schemas.openxmlformats.org/officeDocument/2006/relationships/image" Target="../media/image96.wmf"/><Relationship Id="rId5" Type="http://schemas.openxmlformats.org/officeDocument/2006/relationships/image" Target="../media/image99.wmf"/><Relationship Id="rId4" Type="http://schemas.openxmlformats.org/officeDocument/2006/relationships/image" Target="../media/image9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wmf"/><Relationship Id="rId7" Type="http://schemas.openxmlformats.org/officeDocument/2006/relationships/image" Target="../media/image106.wmf"/><Relationship Id="rId2" Type="http://schemas.openxmlformats.org/officeDocument/2006/relationships/image" Target="../media/image101.wmf"/><Relationship Id="rId1" Type="http://schemas.openxmlformats.org/officeDocument/2006/relationships/image" Target="../media/image100.wmf"/><Relationship Id="rId6" Type="http://schemas.openxmlformats.org/officeDocument/2006/relationships/image" Target="../media/image105.wmf"/><Relationship Id="rId5" Type="http://schemas.openxmlformats.org/officeDocument/2006/relationships/image" Target="../media/image104.wmf"/><Relationship Id="rId4" Type="http://schemas.openxmlformats.org/officeDocument/2006/relationships/image" Target="../media/image103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image" Target="../media/image109.wmf"/><Relationship Id="rId7" Type="http://schemas.openxmlformats.org/officeDocument/2006/relationships/image" Target="../media/image113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Relationship Id="rId9" Type="http://schemas.openxmlformats.org/officeDocument/2006/relationships/image" Target="../media/image1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7" Type="http://schemas.openxmlformats.org/officeDocument/2006/relationships/image" Target="../media/image122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6" Type="http://schemas.openxmlformats.org/officeDocument/2006/relationships/image" Target="../media/image121.wmf"/><Relationship Id="rId5" Type="http://schemas.openxmlformats.org/officeDocument/2006/relationships/image" Target="../media/image120.wmf"/><Relationship Id="rId4" Type="http://schemas.openxmlformats.org/officeDocument/2006/relationships/image" Target="../media/image11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8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/>
          <a:lstStyle>
            <a:lvl1pPr algn="r">
              <a:defRPr sz="1200"/>
            </a:lvl1pPr>
          </a:lstStyle>
          <a:p>
            <a:fld id="{25121C5F-B820-4121-9C67-CD4D6072353A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 anchor="b"/>
          <a:lstStyle>
            <a:lvl1pPr algn="r">
              <a:defRPr sz="1200"/>
            </a:lvl1pPr>
          </a:lstStyle>
          <a:p>
            <a:fld id="{0177BD7B-87EA-447C-811D-3AE48D05BD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99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1C151018-F24D-4523-8176-27F6661180C0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9" y="4560890"/>
            <a:ext cx="5851525" cy="431958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A036877A-BD19-4D9C-BA88-096CCF343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6877A-BD19-4D9C-BA88-096CCF3436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160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6877A-BD19-4D9C-BA88-096CCF3436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75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789416" y="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25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D6DF5-1B5A-4502-AD56-123FFB90758E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FD1B4-DE7A-4F71-83CF-5B1BCDE18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550568" y="0"/>
            <a:ext cx="593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L6-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20" r:id="rId7"/>
    <p:sldLayoutId id="2147483715" r:id="rId8"/>
    <p:sldLayoutId id="2147483716" r:id="rId9"/>
    <p:sldLayoutId id="2147483717" r:id="rId10"/>
    <p:sldLayoutId id="2147483718" r:id="rId11"/>
    <p:sldLayoutId id="2147483719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13" Type="http://schemas.openxmlformats.org/officeDocument/2006/relationships/oleObject" Target="../embeddings/oleObject68.bin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7.bin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66.wmf"/><Relationship Id="rId4" Type="http://schemas.openxmlformats.org/officeDocument/2006/relationships/image" Target="../media/image63.wmf"/><Relationship Id="rId9" Type="http://schemas.openxmlformats.org/officeDocument/2006/relationships/oleObject" Target="../embeddings/oleObject66.bin"/><Relationship Id="rId14" Type="http://schemas.openxmlformats.org/officeDocument/2006/relationships/image" Target="../media/image6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0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69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76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7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77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9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79.bin"/><Relationship Id="rId5" Type="http://schemas.openxmlformats.org/officeDocument/2006/relationships/image" Target="../media/image78.wmf"/><Relationship Id="rId4" Type="http://schemas.openxmlformats.org/officeDocument/2006/relationships/oleObject" Target="../embeddings/oleObject78.bin"/><Relationship Id="rId9" Type="http://schemas.openxmlformats.org/officeDocument/2006/relationships/image" Target="../media/image8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2.wmf"/><Relationship Id="rId5" Type="http://schemas.openxmlformats.org/officeDocument/2006/relationships/oleObject" Target="../embeddings/oleObject82.bin"/><Relationship Id="rId10" Type="http://schemas.openxmlformats.org/officeDocument/2006/relationships/image" Target="../media/image84.wmf"/><Relationship Id="rId4" Type="http://schemas.openxmlformats.org/officeDocument/2006/relationships/image" Target="../media/image81.wmf"/><Relationship Id="rId9" Type="http://schemas.openxmlformats.org/officeDocument/2006/relationships/oleObject" Target="../embeddings/oleObject84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8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oleObject" Target="../embeddings/oleObject95.bin"/><Relationship Id="rId3" Type="http://schemas.openxmlformats.org/officeDocument/2006/relationships/oleObject" Target="../embeddings/oleObject90.bin"/><Relationship Id="rId7" Type="http://schemas.openxmlformats.org/officeDocument/2006/relationships/oleObject" Target="../embeddings/oleObject92.bin"/><Relationship Id="rId12" Type="http://schemas.openxmlformats.org/officeDocument/2006/relationships/image" Target="../media/image9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94.bin"/><Relationship Id="rId5" Type="http://schemas.openxmlformats.org/officeDocument/2006/relationships/oleObject" Target="../embeddings/oleObject91.bin"/><Relationship Id="rId10" Type="http://schemas.openxmlformats.org/officeDocument/2006/relationships/image" Target="../media/image93.wmf"/><Relationship Id="rId4" Type="http://schemas.openxmlformats.org/officeDocument/2006/relationships/image" Target="../media/image90.wmf"/><Relationship Id="rId9" Type="http://schemas.openxmlformats.org/officeDocument/2006/relationships/oleObject" Target="../embeddings/oleObject93.bin"/><Relationship Id="rId14" Type="http://schemas.openxmlformats.org/officeDocument/2006/relationships/image" Target="../media/image9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wmf"/><Relationship Id="rId3" Type="http://schemas.openxmlformats.org/officeDocument/2006/relationships/oleObject" Target="../embeddings/oleObject96.bin"/><Relationship Id="rId7" Type="http://schemas.openxmlformats.org/officeDocument/2006/relationships/oleObject" Target="../embeddings/oleObject98.bin"/><Relationship Id="rId12" Type="http://schemas.openxmlformats.org/officeDocument/2006/relationships/image" Target="../media/image9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97.wmf"/><Relationship Id="rId11" Type="http://schemas.openxmlformats.org/officeDocument/2006/relationships/oleObject" Target="../embeddings/oleObject100.bin"/><Relationship Id="rId5" Type="http://schemas.openxmlformats.org/officeDocument/2006/relationships/oleObject" Target="../embeddings/oleObject97.bin"/><Relationship Id="rId10" Type="http://schemas.openxmlformats.org/officeDocument/2006/relationships/image" Target="../media/image95.wmf"/><Relationship Id="rId4" Type="http://schemas.openxmlformats.org/officeDocument/2006/relationships/image" Target="../media/image96.wmf"/><Relationship Id="rId9" Type="http://schemas.openxmlformats.org/officeDocument/2006/relationships/oleObject" Target="../embeddings/oleObject9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2.wmf"/><Relationship Id="rId13" Type="http://schemas.openxmlformats.org/officeDocument/2006/relationships/oleObject" Target="../embeddings/oleObject106.bin"/><Relationship Id="rId3" Type="http://schemas.openxmlformats.org/officeDocument/2006/relationships/oleObject" Target="../embeddings/oleObject101.bin"/><Relationship Id="rId7" Type="http://schemas.openxmlformats.org/officeDocument/2006/relationships/oleObject" Target="../embeddings/oleObject103.bin"/><Relationship Id="rId12" Type="http://schemas.openxmlformats.org/officeDocument/2006/relationships/image" Target="../media/image104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6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1.wmf"/><Relationship Id="rId11" Type="http://schemas.openxmlformats.org/officeDocument/2006/relationships/oleObject" Target="../embeddings/oleObject105.bin"/><Relationship Id="rId5" Type="http://schemas.openxmlformats.org/officeDocument/2006/relationships/oleObject" Target="../embeddings/oleObject102.bin"/><Relationship Id="rId15" Type="http://schemas.openxmlformats.org/officeDocument/2006/relationships/oleObject" Target="../embeddings/oleObject107.bin"/><Relationship Id="rId10" Type="http://schemas.openxmlformats.org/officeDocument/2006/relationships/image" Target="../media/image103.wmf"/><Relationship Id="rId4" Type="http://schemas.openxmlformats.org/officeDocument/2006/relationships/image" Target="../media/image100.wmf"/><Relationship Id="rId9" Type="http://schemas.openxmlformats.org/officeDocument/2006/relationships/oleObject" Target="../embeddings/oleObject104.bin"/><Relationship Id="rId14" Type="http://schemas.openxmlformats.org/officeDocument/2006/relationships/image" Target="../media/image105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9.wmf"/><Relationship Id="rId13" Type="http://schemas.openxmlformats.org/officeDocument/2006/relationships/oleObject" Target="../embeddings/oleObject113.bin"/><Relationship Id="rId18" Type="http://schemas.openxmlformats.org/officeDocument/2006/relationships/image" Target="../media/image114.wmf"/><Relationship Id="rId3" Type="http://schemas.openxmlformats.org/officeDocument/2006/relationships/oleObject" Target="../embeddings/oleObject108.bin"/><Relationship Id="rId7" Type="http://schemas.openxmlformats.org/officeDocument/2006/relationships/oleObject" Target="../embeddings/oleObject110.bin"/><Relationship Id="rId12" Type="http://schemas.openxmlformats.org/officeDocument/2006/relationships/image" Target="../media/image111.wmf"/><Relationship Id="rId17" Type="http://schemas.openxmlformats.org/officeDocument/2006/relationships/oleObject" Target="../embeddings/oleObject1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3.wmf"/><Relationship Id="rId20" Type="http://schemas.openxmlformats.org/officeDocument/2006/relationships/image" Target="../media/image115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8.wmf"/><Relationship Id="rId11" Type="http://schemas.openxmlformats.org/officeDocument/2006/relationships/oleObject" Target="../embeddings/oleObject112.bin"/><Relationship Id="rId5" Type="http://schemas.openxmlformats.org/officeDocument/2006/relationships/oleObject" Target="../embeddings/oleObject109.bin"/><Relationship Id="rId15" Type="http://schemas.openxmlformats.org/officeDocument/2006/relationships/oleObject" Target="../embeddings/oleObject114.bin"/><Relationship Id="rId10" Type="http://schemas.openxmlformats.org/officeDocument/2006/relationships/image" Target="../media/image110.wmf"/><Relationship Id="rId19" Type="http://schemas.openxmlformats.org/officeDocument/2006/relationships/oleObject" Target="../embeddings/oleObject116.bin"/><Relationship Id="rId4" Type="http://schemas.openxmlformats.org/officeDocument/2006/relationships/image" Target="../media/image107.wmf"/><Relationship Id="rId9" Type="http://schemas.openxmlformats.org/officeDocument/2006/relationships/oleObject" Target="../embeddings/oleObject111.bin"/><Relationship Id="rId14" Type="http://schemas.openxmlformats.org/officeDocument/2006/relationships/image" Target="../media/image11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3.w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13" Type="http://schemas.openxmlformats.org/officeDocument/2006/relationships/oleObject" Target="../embeddings/oleObject122.bin"/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19.bin"/><Relationship Id="rId12" Type="http://schemas.openxmlformats.org/officeDocument/2006/relationships/image" Target="../media/image12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2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17.wmf"/><Relationship Id="rId11" Type="http://schemas.openxmlformats.org/officeDocument/2006/relationships/oleObject" Target="../embeddings/oleObject121.bin"/><Relationship Id="rId5" Type="http://schemas.openxmlformats.org/officeDocument/2006/relationships/oleObject" Target="../embeddings/oleObject118.bin"/><Relationship Id="rId15" Type="http://schemas.openxmlformats.org/officeDocument/2006/relationships/oleObject" Target="../embeddings/oleObject123.bin"/><Relationship Id="rId10" Type="http://schemas.openxmlformats.org/officeDocument/2006/relationships/image" Target="../media/image119.wmf"/><Relationship Id="rId4" Type="http://schemas.openxmlformats.org/officeDocument/2006/relationships/image" Target="../media/image116.wmf"/><Relationship Id="rId9" Type="http://schemas.openxmlformats.org/officeDocument/2006/relationships/oleObject" Target="../embeddings/oleObject120.bin"/><Relationship Id="rId14" Type="http://schemas.openxmlformats.org/officeDocument/2006/relationships/image" Target="../media/image12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9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0.bin"/><Relationship Id="rId18" Type="http://schemas.openxmlformats.org/officeDocument/2006/relationships/image" Target="../media/image42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39.wmf"/><Relationship Id="rId1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1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4.bin"/><Relationship Id="rId18" Type="http://schemas.openxmlformats.org/officeDocument/2006/relationships/image" Target="../media/image56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56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55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5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6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0" Type="http://schemas.openxmlformats.org/officeDocument/2006/relationships/image" Target="../media/image60.wmf"/><Relationship Id="rId4" Type="http://schemas.openxmlformats.org/officeDocument/2006/relationships/image" Target="../media/image57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197655"/>
              </p:ext>
            </p:extLst>
          </p:nvPr>
        </p:nvGraphicFramePr>
        <p:xfrm>
          <a:off x="3352800" y="2736850"/>
          <a:ext cx="178117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1" name="Equation" r:id="rId3" imgW="1714320" imgH="761760" progId="Equation.DSMT4">
                  <p:embed/>
                </p:oleObj>
              </mc:Choice>
              <mc:Fallback>
                <p:oleObj name="Equation" r:id="rId3" imgW="17143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736850"/>
                        <a:ext cx="1781175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413925"/>
              </p:ext>
            </p:extLst>
          </p:nvPr>
        </p:nvGraphicFramePr>
        <p:xfrm>
          <a:off x="7133937" y="2673350"/>
          <a:ext cx="1909763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2" name="Equation" r:id="rId5" imgW="1930320" imgH="914400" progId="Equation.DSMT4">
                  <p:embed/>
                </p:oleObj>
              </mc:Choice>
              <mc:Fallback>
                <p:oleObj name="Equation" r:id="rId5" imgW="193032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3937" y="2673350"/>
                        <a:ext cx="1909763" cy="86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Review: Logic of Isothermal Reactor Design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2458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173568"/>
              </p:ext>
            </p:extLst>
          </p:nvPr>
        </p:nvGraphicFramePr>
        <p:xfrm>
          <a:off x="4378325" y="1343025"/>
          <a:ext cx="24034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3" name="Equation" r:id="rId7" imgW="2323800" imgH="723600" progId="Equation.DSMT4">
                  <p:embed/>
                </p:oleObj>
              </mc:Choice>
              <mc:Fallback>
                <p:oleObj name="Equation" r:id="rId7" imgW="232380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325" y="1343025"/>
                        <a:ext cx="240347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505200" y="914400"/>
            <a:ext cx="4439376" cy="504251"/>
            <a:chOff x="1695644" y="2951891"/>
            <a:chExt cx="4438916" cy="504086"/>
          </a:xfrm>
        </p:grpSpPr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1695644" y="2977974"/>
              <a:ext cx="791028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In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0" name="TextBox 10"/>
            <p:cNvSpPr txBox="1">
              <a:spLocks noChangeArrowheads="1"/>
            </p:cNvSpPr>
            <p:nvPr/>
          </p:nvSpPr>
          <p:spPr bwMode="auto">
            <a:xfrm>
              <a:off x="2057401" y="2977974"/>
              <a:ext cx="990600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Out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2151794" y="2951891"/>
              <a:ext cx="287258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-</a:t>
              </a:r>
            </a:p>
          </p:txBody>
        </p:sp>
        <p:sp>
          <p:nvSpPr>
            <p:cNvPr id="11" name="TextBox 11"/>
            <p:cNvSpPr txBox="1">
              <a:spLocks noChangeArrowheads="1"/>
            </p:cNvSpPr>
            <p:nvPr/>
          </p:nvSpPr>
          <p:spPr bwMode="auto">
            <a:xfrm>
              <a:off x="2720776" y="2989973"/>
              <a:ext cx="364202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+</a:t>
              </a:r>
            </a:p>
          </p:txBody>
        </p:sp>
        <p:sp>
          <p:nvSpPr>
            <p:cNvPr id="12" name="TextBox 12"/>
            <p:cNvSpPr txBox="1">
              <a:spLocks noChangeArrowheads="1"/>
            </p:cNvSpPr>
            <p:nvPr/>
          </p:nvSpPr>
          <p:spPr bwMode="auto">
            <a:xfrm>
              <a:off x="2877157" y="2977976"/>
              <a:ext cx="144780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Generation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  <p:sp>
          <p:nvSpPr>
            <p:cNvPr id="15" name="TextBox 15"/>
            <p:cNvSpPr txBox="1">
              <a:spLocks noChangeArrowheads="1"/>
            </p:cNvSpPr>
            <p:nvPr/>
          </p:nvSpPr>
          <p:spPr bwMode="auto">
            <a:xfrm>
              <a:off x="4191470" y="2994310"/>
              <a:ext cx="364202" cy="461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363FFA"/>
                  </a:solidFill>
                </a:rPr>
                <a:t>=</a:t>
              </a:r>
            </a:p>
          </p:txBody>
        </p:sp>
        <p:sp>
          <p:nvSpPr>
            <p:cNvPr id="16" name="TextBox 16"/>
            <p:cNvSpPr txBox="1">
              <a:spLocks noChangeArrowheads="1"/>
            </p:cNvSpPr>
            <p:nvPr/>
          </p:nvSpPr>
          <p:spPr bwMode="auto">
            <a:xfrm>
              <a:off x="4305759" y="2977976"/>
              <a:ext cx="1828801" cy="3999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363FFA"/>
                  </a:solidFill>
                </a:rPr>
                <a:t>Accumulation</a:t>
              </a:r>
              <a:endParaRPr lang="en-US" sz="2000" dirty="0">
                <a:solidFill>
                  <a:srgbClr val="363FFA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04801" y="1036419"/>
            <a:ext cx="35813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n-US" sz="2000" dirty="0" smtClean="0"/>
              <a:t>1. Set up mole balance for specific reactor 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1" y="2483187"/>
            <a:ext cx="32003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/>
            <a:r>
              <a:rPr lang="en-US" sz="2000" dirty="0" smtClean="0"/>
              <a:t>2. Derive design eq.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for each reactor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3862928" y="2216150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Batch</a:t>
            </a:r>
          </a:p>
        </p:txBody>
      </p:sp>
      <p:graphicFrame>
        <p:nvGraphicFramePr>
          <p:cNvPr id="184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47589"/>
              </p:ext>
            </p:extLst>
          </p:nvPr>
        </p:nvGraphicFramePr>
        <p:xfrm>
          <a:off x="5514181" y="2673350"/>
          <a:ext cx="13255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4" name="Equation" r:id="rId9" imgW="1320480" imgH="685800" progId="Equation.DSMT4">
                  <p:embed/>
                </p:oleObj>
              </mc:Choice>
              <mc:Fallback>
                <p:oleObj name="Equation" r:id="rId9" imgW="13204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4181" y="2673350"/>
                        <a:ext cx="1325563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734373" y="2216150"/>
            <a:ext cx="885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CSTR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852098" y="2216150"/>
            <a:ext cx="6992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PFR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52401" y="4073258"/>
            <a:ext cx="29204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/>
            <a:r>
              <a:rPr lang="en-US" sz="2000" dirty="0" smtClean="0"/>
              <a:t>3. Put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is in terms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and plug into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</a:t>
            </a:r>
          </a:p>
        </p:txBody>
      </p:sp>
      <p:graphicFrame>
        <p:nvGraphicFramePr>
          <p:cNvPr id="1844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873654"/>
              </p:ext>
            </p:extLst>
          </p:nvPr>
        </p:nvGraphicFramePr>
        <p:xfrm>
          <a:off x="5105400" y="3714344"/>
          <a:ext cx="3962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5" name="Equation" r:id="rId11" imgW="3962160" imgH="761760" progId="Equation.DSMT4">
                  <p:embed/>
                </p:oleObj>
              </mc:Choice>
              <mc:Fallback>
                <p:oleObj name="Equation" r:id="rId11" imgW="3962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714344"/>
                        <a:ext cx="39624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3172783"/>
              </p:ext>
            </p:extLst>
          </p:nvPr>
        </p:nvGraphicFramePr>
        <p:xfrm>
          <a:off x="3505200" y="3879444"/>
          <a:ext cx="1168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6" name="Equation" r:id="rId13" imgW="1168200" imgH="444240" progId="Equation.DSMT4">
                  <p:embed/>
                </p:oleObj>
              </mc:Choice>
              <mc:Fallback>
                <p:oleObj name="Equation" r:id="rId13" imgW="11682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79444"/>
                        <a:ext cx="1168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4342"/>
              </p:ext>
            </p:extLst>
          </p:nvPr>
        </p:nvGraphicFramePr>
        <p:xfrm>
          <a:off x="3886200" y="4603344"/>
          <a:ext cx="45847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997" name="Equation" r:id="rId15" imgW="4584600" imgH="863280" progId="Equation.DSMT4">
                  <p:embed/>
                </p:oleObj>
              </mc:Choice>
              <mc:Fallback>
                <p:oleObj name="Equation" r:id="rId15" imgW="458460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4603344"/>
                        <a:ext cx="45847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Connector 38"/>
          <p:cNvCxnSpPr/>
          <p:nvPr/>
        </p:nvCxnSpPr>
        <p:spPr>
          <a:xfrm>
            <a:off x="0" y="2139950"/>
            <a:ext cx="9144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0" y="3581400"/>
            <a:ext cx="9144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5486400"/>
            <a:ext cx="9144000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-10391" y="5487988"/>
            <a:ext cx="48871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/>
            <a:r>
              <a:rPr lang="en-US" sz="2000" dirty="0" smtClean="0"/>
              <a:t>4. Plug 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into design </a:t>
            </a:r>
            <a:r>
              <a:rPr lang="en-US" sz="2000" dirty="0" err="1" smtClean="0"/>
              <a:t>eq</a:t>
            </a:r>
            <a:r>
              <a:rPr lang="en-US" sz="2000" dirty="0" smtClean="0"/>
              <a:t> and solve for the time (batch) or volume (flow) required for a specific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1" y="4788725"/>
            <a:ext cx="2743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6600"/>
                </a:solidFill>
              </a:rPr>
              <a:t>(We will always look conditions where Z</a:t>
            </a:r>
            <a:r>
              <a:rPr lang="en-US" baseline="-25000" dirty="0" smtClean="0">
                <a:solidFill>
                  <a:srgbClr val="006600"/>
                </a:solidFill>
              </a:rPr>
              <a:t>0</a:t>
            </a:r>
            <a:r>
              <a:rPr lang="en-US" dirty="0" smtClean="0">
                <a:solidFill>
                  <a:srgbClr val="006600"/>
                </a:solidFill>
              </a:rPr>
              <a:t>=Z)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81600" y="5616714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C0000"/>
                </a:solidFill>
              </a:rPr>
              <a:t>Examples </a:t>
            </a:r>
            <a:r>
              <a:rPr lang="en-US" sz="2000" dirty="0">
                <a:solidFill>
                  <a:srgbClr val="CC0000"/>
                </a:solidFill>
              </a:rPr>
              <a:t>of  combining rates &amp; design </a:t>
            </a:r>
            <a:r>
              <a:rPr lang="en-US" sz="2000" dirty="0" err="1">
                <a:solidFill>
                  <a:srgbClr val="CC0000"/>
                </a:solidFill>
              </a:rPr>
              <a:t>eqs</a:t>
            </a:r>
            <a:r>
              <a:rPr lang="en-US" sz="2000" dirty="0">
                <a:solidFill>
                  <a:srgbClr val="CC0000"/>
                </a:solidFill>
              </a:rPr>
              <a:t> follow!</a:t>
            </a:r>
          </a:p>
        </p:txBody>
      </p:sp>
    </p:spTree>
    <p:extLst>
      <p:ext uri="{BB962C8B-B14F-4D97-AF65-F5344CB8AC3E}">
        <p14:creationId xmlns:p14="http://schemas.microsoft.com/office/powerpoint/2010/main" val="89345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Liquid Phase Reaction in PBR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76391" y="895290"/>
            <a:ext cx="5391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LIQUID PHASE: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rial"/>
                <a:cs typeface="Arial"/>
              </a:rPr>
              <a:t>≠ f(P)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→ </a:t>
            </a:r>
            <a:r>
              <a:rPr lang="en-US" sz="2000" dirty="0" smtClean="0">
                <a:ea typeface="Meiryo"/>
                <a:cs typeface="Arial"/>
              </a:rPr>
              <a:t>no pressure drop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14461" y="1642110"/>
            <a:ext cx="811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</a:t>
            </a:r>
            <a:r>
              <a:rPr lang="en-US" sz="2000" b="1" u="sng" dirty="0" smtClean="0">
                <a:solidFill>
                  <a:srgbClr val="008000"/>
                </a:solidFill>
              </a:rPr>
              <a:t>catalyst weight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required to get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</a:t>
            </a:r>
            <a:r>
              <a:rPr lang="en-US" sz="2000" b="1" u="sng" dirty="0" smtClean="0">
                <a:solidFill>
                  <a:srgbClr val="008000"/>
                </a:solidFill>
              </a:rPr>
              <a:t>PBR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92748" y="1272540"/>
            <a:ext cx="2610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r’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350383" y="1272540"/>
            <a:ext cx="2869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5313" y="2224981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5313" y="2948809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5313" y="3533256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967370"/>
              </p:ext>
            </p:extLst>
          </p:nvPr>
        </p:nvGraphicFramePr>
        <p:xfrm>
          <a:off x="5254625" y="2078038"/>
          <a:ext cx="13557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83" name="Equation" r:id="rId3" imgW="1358640" imgH="698400" progId="Equation.DSMT4">
                  <p:embed/>
                </p:oleObj>
              </mc:Choice>
              <mc:Fallback>
                <p:oleObj name="Equation" r:id="rId3" imgW="13586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25" y="2078038"/>
                        <a:ext cx="13557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324514"/>
              </p:ext>
            </p:extLst>
          </p:nvPr>
        </p:nvGraphicFramePr>
        <p:xfrm>
          <a:off x="5295900" y="2947988"/>
          <a:ext cx="136842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84" name="Equation" r:id="rId5" imgW="1384200" imgH="406080" progId="Equation.DSMT4">
                  <p:embed/>
                </p:oleObj>
              </mc:Choice>
              <mc:Fallback>
                <p:oleObj name="Equation" r:id="rId5" imgW="13842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900" y="2947988"/>
                        <a:ext cx="1368425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427588"/>
              </p:ext>
            </p:extLst>
          </p:nvPr>
        </p:nvGraphicFramePr>
        <p:xfrm>
          <a:off x="5394325" y="3619500"/>
          <a:ext cx="20177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85" name="Equation" r:id="rId7" imgW="2019240" imgH="330120" progId="Equation.DSMT4">
                  <p:embed/>
                </p:oleObj>
              </mc:Choice>
              <mc:Fallback>
                <p:oleObj name="Equation" r:id="rId7" imgW="2019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4325" y="3619500"/>
                        <a:ext cx="201771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47801" y="4501770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903703"/>
              </p:ext>
            </p:extLst>
          </p:nvPr>
        </p:nvGraphicFramePr>
        <p:xfrm>
          <a:off x="5203825" y="4162425"/>
          <a:ext cx="29813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86" name="Equation" r:id="rId9" imgW="2869920" imgH="888840" progId="Equation.DSMT4">
                  <p:embed/>
                </p:oleObj>
              </mc:Choice>
              <mc:Fallback>
                <p:oleObj name="Equation" r:id="rId9" imgW="286992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4162425"/>
                        <a:ext cx="29813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2555779"/>
              </p:ext>
            </p:extLst>
          </p:nvPr>
        </p:nvGraphicFramePr>
        <p:xfrm>
          <a:off x="1144588" y="5132388"/>
          <a:ext cx="387667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87" name="Equation" r:id="rId11" imgW="3733560" imgH="952200" progId="Equation.DSMT4">
                  <p:embed/>
                </p:oleObj>
              </mc:Choice>
              <mc:Fallback>
                <p:oleObj name="Equation" r:id="rId11" imgW="37335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4588" y="5132388"/>
                        <a:ext cx="387667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617940"/>
              </p:ext>
            </p:extLst>
          </p:nvPr>
        </p:nvGraphicFramePr>
        <p:xfrm>
          <a:off x="5129213" y="5170488"/>
          <a:ext cx="297815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688" name="Equation" r:id="rId13" imgW="2869920" imgH="876240" progId="Equation.DSMT4">
                  <p:embed/>
                </p:oleObj>
              </mc:Choice>
              <mc:Fallback>
                <p:oleObj name="Equation" r:id="rId13" imgW="286992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3" y="5170488"/>
                        <a:ext cx="297815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427530" y="6084887"/>
            <a:ext cx="4564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Liquid-phase 2</a:t>
            </a:r>
            <a:r>
              <a:rPr lang="en-US" sz="2000" baseline="30000" dirty="0" smtClean="0">
                <a:solidFill>
                  <a:srgbClr val="008000"/>
                </a:solidFill>
              </a:rPr>
              <a:t>nd</a:t>
            </a:r>
            <a:r>
              <a:rPr lang="en-US" sz="2000" dirty="0" smtClean="0">
                <a:solidFill>
                  <a:srgbClr val="008000"/>
                </a:solidFill>
              </a:rPr>
              <a:t> order reaction in PBR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269066" y="1842163"/>
            <a:ext cx="793534" cy="4686509"/>
            <a:chOff x="269066" y="1842163"/>
            <a:chExt cx="793534" cy="4686509"/>
          </a:xfrm>
        </p:grpSpPr>
        <p:sp>
          <p:nvSpPr>
            <p:cNvPr id="19" name="TextBox 18"/>
            <p:cNvSpPr txBox="1"/>
            <p:nvPr/>
          </p:nvSpPr>
          <p:spPr>
            <a:xfrm rot="16200000">
              <a:off x="-1720246" y="3831475"/>
              <a:ext cx="468650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</a:rPr>
                <a:t>Be able to do these 4 steps, integrate &amp; solve for V for ANY ORDER RXN</a:t>
              </a:r>
            </a:p>
          </p:txBody>
        </p:sp>
        <p:sp>
          <p:nvSpPr>
            <p:cNvPr id="21" name="Left Brace 20"/>
            <p:cNvSpPr/>
            <p:nvPr/>
          </p:nvSpPr>
          <p:spPr>
            <a:xfrm>
              <a:off x="882904" y="2000310"/>
              <a:ext cx="179696" cy="4084577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69050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Isobaric, Isothermal, Ideal </a:t>
            </a:r>
            <a:r>
              <a:rPr lang="en-US" dirty="0" err="1" smtClean="0"/>
              <a:t>Rxns</a:t>
            </a:r>
            <a:r>
              <a:rPr lang="en-US" dirty="0" smtClean="0"/>
              <a:t> in Tubular Reactors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37127" y="4082671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GAS PHASE: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057400" y="3924664"/>
          <a:ext cx="3962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3" name="Equation" r:id="rId3" imgW="3962160" imgH="761760" progId="Equation.DSMT4">
                  <p:embed/>
                </p:oleObj>
              </mc:Choice>
              <mc:Fallback>
                <p:oleObj name="Equation" r:id="rId3" imgW="3962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924664"/>
                        <a:ext cx="3962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>
            <a:off x="4097886" y="4141410"/>
            <a:ext cx="914400" cy="3657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04566" y="47052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5400000">
            <a:off x="4631286" y="4141410"/>
            <a:ext cx="914400" cy="3657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7966" y="470529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5225646" y="4131019"/>
            <a:ext cx="914400" cy="3657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347565" y="4694899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562600" y="685800"/>
            <a:ext cx="12192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632364" y="685800"/>
            <a:ext cx="260604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60218" y="685800"/>
            <a:ext cx="201168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6083300" y="3932899"/>
          <a:ext cx="25273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4" name="Equation" r:id="rId5" imgW="2527200" imgH="723600" progId="Equation.DSMT4">
                  <p:embed/>
                </p:oleObj>
              </mc:Choice>
              <mc:Fallback>
                <p:oleObj name="Equation" r:id="rId5" imgW="252720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3300" y="3932899"/>
                        <a:ext cx="252730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1396345"/>
            <a:ext cx="9144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spcAft>
                <a:spcPts val="400"/>
              </a:spcAft>
            </a:pPr>
            <a:r>
              <a:rPr lang="en-US" sz="2000" dirty="0" smtClean="0"/>
              <a:t>Gas-phase reactions are usually carried out in tubular reactors (PFRs &amp; PBRs)</a:t>
            </a:r>
          </a:p>
          <a:p>
            <a:pPr marL="627063" lvl="1" indent="-169863"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/>
              <a:t>Plug flow: no radial variations in concentration, temperature, &amp; </a:t>
            </a:r>
            <a:r>
              <a:rPr lang="en-US" sz="2000" dirty="0" smtClean="0">
                <a:latin typeface="Meiryo"/>
                <a:ea typeface="Meiryo"/>
              </a:rPr>
              <a:t>∴</a:t>
            </a:r>
            <a:r>
              <a:rPr lang="en-US" sz="2000" dirty="0" smtClean="0"/>
              <a:t> -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endParaRPr lang="en-US" sz="2000" dirty="0" smtClean="0"/>
          </a:p>
          <a:p>
            <a:pPr marL="627063" lvl="1" indent="-169863"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/>
              <a:t>No stirring element, so flow must be turbulent</a:t>
            </a:r>
          </a:p>
        </p:txBody>
      </p:sp>
      <p:sp>
        <p:nvSpPr>
          <p:cNvPr id="25" name="AutoShape 10"/>
          <p:cNvSpPr>
            <a:spLocks noChangeArrowheads="1"/>
          </p:cNvSpPr>
          <p:nvPr/>
        </p:nvSpPr>
        <p:spPr bwMode="auto">
          <a:xfrm rot="16203633">
            <a:off x="3999089" y="674132"/>
            <a:ext cx="963994" cy="5002942"/>
          </a:xfrm>
          <a:prstGeom prst="can">
            <a:avLst>
              <a:gd name="adj" fmla="val 3990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新細明體" charset="-120"/>
            </a:endParaRPr>
          </a:p>
        </p:txBody>
      </p:sp>
      <p:sp>
        <p:nvSpPr>
          <p:cNvPr id="27" name="Line 13"/>
          <p:cNvSpPr>
            <a:spLocks noChangeShapeType="1"/>
          </p:cNvSpPr>
          <p:nvPr/>
        </p:nvSpPr>
        <p:spPr bwMode="auto">
          <a:xfrm>
            <a:off x="678472" y="3188903"/>
            <a:ext cx="13012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52400" y="2896803"/>
            <a:ext cx="605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sz="2400" dirty="0"/>
              <a:t>F</a:t>
            </a:r>
            <a:r>
              <a:rPr lang="en-GB" altLang="zh-TW" sz="2400" baseline="-25000" dirty="0"/>
              <a:t>A0</a:t>
            </a:r>
            <a:endParaRPr lang="en-GB" altLang="zh-TW" sz="2400" dirty="0"/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>
            <a:off x="7020657" y="3188903"/>
            <a:ext cx="13012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Text Box 20"/>
          <p:cNvSpPr txBox="1">
            <a:spLocks noChangeArrowheads="1"/>
          </p:cNvSpPr>
          <p:nvPr/>
        </p:nvSpPr>
        <p:spPr bwMode="auto">
          <a:xfrm>
            <a:off x="8255977" y="2948173"/>
            <a:ext cx="491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sz="2400" dirty="0"/>
              <a:t>F</a:t>
            </a:r>
            <a:r>
              <a:rPr lang="en-GB" altLang="zh-TW" sz="2400" baseline="-25000" dirty="0"/>
              <a:t>A</a:t>
            </a:r>
            <a:endParaRPr lang="en-GB" altLang="zh-TW" sz="2400" dirty="0"/>
          </a:p>
        </p:txBody>
      </p:sp>
      <p:sp>
        <p:nvSpPr>
          <p:cNvPr id="32" name="Oval 31"/>
          <p:cNvSpPr/>
          <p:nvPr/>
        </p:nvSpPr>
        <p:spPr>
          <a:xfrm>
            <a:off x="4236720" y="2700668"/>
            <a:ext cx="182880" cy="96012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2057400" y="2819400"/>
            <a:ext cx="792773" cy="762000"/>
            <a:chOff x="3558365" y="2819400"/>
            <a:chExt cx="792773" cy="762000"/>
          </a:xfrm>
        </p:grpSpPr>
        <p:sp>
          <p:nvSpPr>
            <p:cNvPr id="35" name="Line 16"/>
            <p:cNvSpPr>
              <a:spLocks noChangeShapeType="1"/>
            </p:cNvSpPr>
            <p:nvPr/>
          </p:nvSpPr>
          <p:spPr bwMode="auto">
            <a:xfrm>
              <a:off x="3558365" y="29718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Line 16"/>
            <p:cNvSpPr>
              <a:spLocks noChangeShapeType="1"/>
            </p:cNvSpPr>
            <p:nvPr/>
          </p:nvSpPr>
          <p:spPr bwMode="auto">
            <a:xfrm>
              <a:off x="3558365" y="31242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6"/>
            <p:cNvSpPr>
              <a:spLocks noChangeShapeType="1"/>
            </p:cNvSpPr>
            <p:nvPr/>
          </p:nvSpPr>
          <p:spPr bwMode="auto">
            <a:xfrm>
              <a:off x="3558365" y="32766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6"/>
            <p:cNvSpPr>
              <a:spLocks noChangeShapeType="1"/>
            </p:cNvSpPr>
            <p:nvPr/>
          </p:nvSpPr>
          <p:spPr bwMode="auto">
            <a:xfrm>
              <a:off x="3558365" y="34290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>
              <a:off x="3558365" y="35814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3558365" y="2819400"/>
              <a:ext cx="792773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04800" y="5147310"/>
            <a:ext cx="4016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Stoichiometry for basis species A:</a:t>
            </a: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107390"/>
              </p:ext>
            </p:extLst>
          </p:nvPr>
        </p:nvGraphicFramePr>
        <p:xfrm>
          <a:off x="2254250" y="5680710"/>
          <a:ext cx="46355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5" name="Equation" r:id="rId7" imgW="4635360" imgH="711000" progId="Equation.DSMT4">
                  <p:embed/>
                </p:oleObj>
              </mc:Choice>
              <mc:Fallback>
                <p:oleObj name="Equation" r:id="rId7" imgW="46353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5680710"/>
                        <a:ext cx="46355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75864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33333E-6 L 0.43177 3.33333E-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1" grpId="0"/>
      <p:bldP spid="13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Isobaric, Isothermal, Ideal </a:t>
            </a:r>
            <a:r>
              <a:rPr lang="en-US" dirty="0" err="1" smtClean="0"/>
              <a:t>Rxn</a:t>
            </a:r>
            <a:r>
              <a:rPr lang="en-US" dirty="0" smtClean="0"/>
              <a:t> in </a:t>
            </a:r>
            <a:r>
              <a:rPr lang="en-US" u="sng" dirty="0" smtClean="0"/>
              <a:t>PFR</a:t>
            </a:r>
            <a:endParaRPr lang="en-US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2039384" y="793519"/>
            <a:ext cx="50652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GAS PHASE: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rial"/>
                <a:cs typeface="Arial"/>
              </a:rPr>
              <a:t>= f(</a:t>
            </a:r>
            <a:r>
              <a:rPr lang="en-US" sz="2000" dirty="0" smtClean="0">
                <a:latin typeface="Symbol" pitchFamily="18" charset="2"/>
                <a:cs typeface="Arial"/>
              </a:rPr>
              <a:t>e</a:t>
            </a:r>
            <a:r>
              <a:rPr lang="en-US" sz="2000" dirty="0" smtClean="0">
                <a:latin typeface="Arial"/>
                <a:cs typeface="Arial"/>
              </a:rPr>
              <a:t>)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→ </a:t>
            </a:r>
            <a:r>
              <a:rPr lang="en-US" sz="2000" dirty="0" smtClean="0">
                <a:ea typeface="Meiryo"/>
                <a:cs typeface="Arial"/>
              </a:rPr>
              <a:t>no </a:t>
            </a:r>
            <a:r>
              <a:rPr lang="en-US" sz="2000" dirty="0" smtClean="0"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ea typeface="Meiryo"/>
                <a:cs typeface="Arial"/>
              </a:rPr>
              <a:t>P, </a:t>
            </a:r>
            <a:r>
              <a:rPr lang="en-US" sz="2000" dirty="0" smtClean="0"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ea typeface="Meiryo"/>
                <a:cs typeface="Arial"/>
              </a:rPr>
              <a:t>T, or </a:t>
            </a:r>
            <a:r>
              <a:rPr lang="en-US" sz="2000" dirty="0" smtClean="0"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ea typeface="Meiryo"/>
                <a:cs typeface="Arial"/>
              </a:rPr>
              <a:t>Z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260036" y="1527750"/>
            <a:ext cx="6623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PFR volume required to get a conversion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23921" y="1128453"/>
            <a:ext cx="24934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350383" y="1128453"/>
            <a:ext cx="2869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1600" y="2103897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1600" y="2683003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71600" y="3226377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4793985"/>
              </p:ext>
            </p:extLst>
          </p:nvPr>
        </p:nvGraphicFramePr>
        <p:xfrm>
          <a:off x="5295900" y="1955800"/>
          <a:ext cx="12795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3" name="Equation" r:id="rId4" imgW="1282680" imgH="698400" progId="Equation.DSMT4">
                  <p:embed/>
                </p:oleObj>
              </mc:Choice>
              <mc:Fallback>
                <p:oleObj name="Equation" r:id="rId4" imgW="1282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900" y="1955800"/>
                        <a:ext cx="12795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439389"/>
              </p:ext>
            </p:extLst>
          </p:nvPr>
        </p:nvGraphicFramePr>
        <p:xfrm>
          <a:off x="5360988" y="2682875"/>
          <a:ext cx="12430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4" name="Equation" r:id="rId6" imgW="1257120" imgH="406080" progId="Equation.DSMT4">
                  <p:embed/>
                </p:oleObj>
              </mc:Choice>
              <mc:Fallback>
                <p:oleObj name="Equation" r:id="rId6" imgW="12571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988" y="2682875"/>
                        <a:ext cx="12430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371601" y="4192235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634314"/>
              </p:ext>
            </p:extLst>
          </p:nvPr>
        </p:nvGraphicFramePr>
        <p:xfrm>
          <a:off x="5040313" y="3946525"/>
          <a:ext cx="29813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5" name="Equation" r:id="rId8" imgW="2869920" imgH="888840" progId="Equation.DSMT4">
                  <p:embed/>
                </p:oleObj>
              </mc:Choice>
              <mc:Fallback>
                <p:oleObj name="Equation" r:id="rId8" imgW="286992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313" y="3946525"/>
                        <a:ext cx="29813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4195887"/>
              </p:ext>
            </p:extLst>
          </p:nvPr>
        </p:nvGraphicFramePr>
        <p:xfrm>
          <a:off x="762000" y="4693920"/>
          <a:ext cx="39687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6" name="Equation" r:id="rId10" imgW="3822480" imgH="952200" progId="Equation.DSMT4">
                  <p:embed/>
                </p:oleObj>
              </mc:Choice>
              <mc:Fallback>
                <p:oleObj name="Equation" r:id="rId10" imgW="382248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693920"/>
                        <a:ext cx="396875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335535"/>
              </p:ext>
            </p:extLst>
          </p:nvPr>
        </p:nvGraphicFramePr>
        <p:xfrm>
          <a:off x="76200" y="5604510"/>
          <a:ext cx="69596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7" name="Equation" r:id="rId12" imgW="6705360" imgH="965160" progId="Equation.DSMT4">
                  <p:embed/>
                </p:oleObj>
              </mc:Choice>
              <mc:Fallback>
                <p:oleObj name="Equation" r:id="rId12" imgW="670536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5604510"/>
                        <a:ext cx="69596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086600" y="5596890"/>
            <a:ext cx="2057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Gas-phase 2</a:t>
            </a:r>
            <a:r>
              <a:rPr lang="en-US" sz="2000" baseline="30000" dirty="0" smtClean="0">
                <a:solidFill>
                  <a:srgbClr val="008000"/>
                </a:solidFill>
              </a:rPr>
              <a:t>nd</a:t>
            </a:r>
            <a:r>
              <a:rPr lang="en-US" sz="2000" dirty="0" smtClean="0">
                <a:solidFill>
                  <a:srgbClr val="008000"/>
                </a:solidFill>
              </a:rPr>
              <a:t> order </a:t>
            </a:r>
            <a:r>
              <a:rPr lang="en-US" sz="2000" dirty="0" err="1" smtClean="0">
                <a:solidFill>
                  <a:srgbClr val="008000"/>
                </a:solidFill>
              </a:rPr>
              <a:t>rxn</a:t>
            </a:r>
            <a:r>
              <a:rPr lang="en-US" sz="2000" dirty="0" smtClean="0">
                <a:solidFill>
                  <a:srgbClr val="008000"/>
                </a:solidFill>
              </a:rPr>
              <a:t> in PFR 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no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P,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T, or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Z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586977"/>
              </p:ext>
            </p:extLst>
          </p:nvPr>
        </p:nvGraphicFramePr>
        <p:xfrm>
          <a:off x="5035550" y="3149600"/>
          <a:ext cx="20701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8" name="Equation" r:id="rId14" imgW="2070000" imgH="711000" progId="Equation.DSMT4">
                  <p:embed/>
                </p:oleObj>
              </mc:Choice>
              <mc:Fallback>
                <p:oleObj name="Equation" r:id="rId14" imgW="20700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550" y="3149600"/>
                        <a:ext cx="20701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4800600" y="4932911"/>
            <a:ext cx="3504884" cy="400110"/>
            <a:chOff x="4800600" y="5115791"/>
            <a:chExt cx="3504884" cy="400110"/>
          </a:xfrm>
        </p:grpSpPr>
        <p:cxnSp>
          <p:nvCxnSpPr>
            <p:cNvPr id="21" name="Straight Arrow Connector 20"/>
            <p:cNvCxnSpPr/>
            <p:nvPr/>
          </p:nvCxnSpPr>
          <p:spPr>
            <a:xfrm rot="10800000">
              <a:off x="4800600" y="5316681"/>
              <a:ext cx="685800" cy="1588"/>
            </a:xfrm>
            <a:prstGeom prst="straightConnector1">
              <a:avLst/>
            </a:prstGeom>
            <a:ln w="127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427517" y="5115791"/>
              <a:ext cx="28779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Integral A-7 in appendix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5600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4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2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Effect of </a:t>
            </a:r>
            <a:r>
              <a:rPr lang="en-US" dirty="0" smtClean="0">
                <a:latin typeface="Symbol" pitchFamily="18" charset="2"/>
              </a:rPr>
              <a:t>e</a:t>
            </a:r>
            <a:r>
              <a:rPr lang="en-US" dirty="0" smtClean="0">
                <a:latin typeface="+mn-lt"/>
              </a:rPr>
              <a:t> on </a:t>
            </a:r>
            <a:r>
              <a:rPr lang="en-US" dirty="0" smtClean="0">
                <a:latin typeface="Symbol" pitchFamily="18" charset="2"/>
              </a:rPr>
              <a:t>u</a:t>
            </a:r>
            <a:r>
              <a:rPr lang="en-US" dirty="0" smtClean="0">
                <a:latin typeface="+mn-lt"/>
              </a:rPr>
              <a:t> and X</a:t>
            </a:r>
            <a:r>
              <a:rPr lang="en-US" baseline="-25000" dirty="0" smtClean="0">
                <a:latin typeface="+mn-lt"/>
              </a:rPr>
              <a:t>A</a:t>
            </a:r>
            <a:endParaRPr lang="en-US" dirty="0"/>
          </a:p>
        </p:txBody>
      </p:sp>
      <p:graphicFrame>
        <p:nvGraphicFramePr>
          <p:cNvPr id="2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9045392"/>
              </p:ext>
            </p:extLst>
          </p:nvPr>
        </p:nvGraphicFramePr>
        <p:xfrm>
          <a:off x="1778000" y="872490"/>
          <a:ext cx="558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7" name="Equation" r:id="rId4" imgW="5587920" imgH="698400" progId="Equation.DSMT4">
                  <p:embed/>
                </p:oleObj>
              </mc:Choice>
              <mc:Fallback>
                <p:oleObj name="Equation" r:id="rId4" imgW="5587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872490"/>
                        <a:ext cx="558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16153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ymbol" pitchFamily="18" charset="2"/>
              </a:rPr>
              <a:t>e</a:t>
            </a:r>
            <a:r>
              <a:rPr lang="en-US" sz="2000" dirty="0" smtClean="0"/>
              <a:t>: expansion factor, the fraction of change in V per mol A reacted</a:t>
            </a:r>
          </a:p>
          <a:p>
            <a:pPr algn="ctr"/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: volumetric flow rate</a:t>
            </a:r>
            <a:endParaRPr lang="en-US" sz="2000" dirty="0" smtClean="0">
              <a:latin typeface="Symbol" pitchFamily="18" charset="2"/>
            </a:endParaRPr>
          </a:p>
        </p:txBody>
      </p:sp>
      <p:graphicFrame>
        <p:nvGraphicFramePr>
          <p:cNvPr id="2253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04839"/>
              </p:ext>
            </p:extLst>
          </p:nvPr>
        </p:nvGraphicFramePr>
        <p:xfrm>
          <a:off x="5105400" y="2244090"/>
          <a:ext cx="3505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8" name="Equation" r:id="rId6" imgW="3504960" imgH="761760" progId="Equation.DSMT4">
                  <p:embed/>
                </p:oleObj>
              </mc:Choice>
              <mc:Fallback>
                <p:oleObj name="Equation" r:id="rId6" imgW="35049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44090"/>
                        <a:ext cx="3505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0" y="2271147"/>
            <a:ext cx="502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</a:rPr>
              <a:t>u</a:t>
            </a:r>
            <a:r>
              <a:rPr lang="en-US" sz="2000" dirty="0" smtClean="0">
                <a:solidFill>
                  <a:srgbClr val="008000"/>
                </a:solidFill>
              </a:rPr>
              <a:t> varies if gas phase &amp; moles product </a:t>
            </a:r>
            <a:r>
              <a:rPr lang="en-US" sz="2000" dirty="0" smtClean="0">
                <a:solidFill>
                  <a:srgbClr val="008000"/>
                </a:solidFill>
                <a:latin typeface="Arial"/>
                <a:cs typeface="Arial"/>
              </a:rPr>
              <a:t>≠</a:t>
            </a:r>
            <a:r>
              <a:rPr lang="en-US" sz="2000" dirty="0" smtClean="0">
                <a:solidFill>
                  <a:srgbClr val="008000"/>
                </a:solidFill>
              </a:rPr>
              <a:t> moles reactant, or if a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P,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T, or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Z occurs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3400" y="3006090"/>
            <a:ext cx="807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No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P,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T, or </a:t>
            </a:r>
            <a:r>
              <a:rPr lang="en-US" sz="2000" dirty="0" smtClean="0">
                <a:solidFill>
                  <a:srgbClr val="008000"/>
                </a:solidFill>
                <a:latin typeface="Symbol" pitchFamily="18" charset="2"/>
                <a:ea typeface="Meiryo"/>
                <a:cs typeface="Arial"/>
              </a:rPr>
              <a:t>D</a:t>
            </a:r>
            <a:r>
              <a:rPr lang="en-US" sz="2000" dirty="0" smtClean="0">
                <a:solidFill>
                  <a:srgbClr val="008000"/>
                </a:solidFill>
                <a:ea typeface="Meiryo"/>
                <a:cs typeface="Arial"/>
              </a:rPr>
              <a:t>Z occurs, but </a:t>
            </a:r>
            <a:r>
              <a:rPr lang="en-US" sz="2000" dirty="0" smtClean="0">
                <a:solidFill>
                  <a:srgbClr val="008000"/>
                </a:solidFill>
              </a:rPr>
              <a:t>moles product </a:t>
            </a:r>
            <a:r>
              <a:rPr lang="en-US" sz="2000" dirty="0" smtClean="0">
                <a:solidFill>
                  <a:srgbClr val="008000"/>
                </a:solidFill>
                <a:latin typeface="Arial"/>
                <a:cs typeface="Arial"/>
              </a:rPr>
              <a:t>≠</a:t>
            </a:r>
            <a:r>
              <a:rPr lang="en-US" sz="2000" dirty="0" smtClean="0">
                <a:solidFill>
                  <a:srgbClr val="008000"/>
                </a:solidFill>
              </a:rPr>
              <a:t> moles reactant </a:t>
            </a:r>
            <a:r>
              <a:rPr lang="en-US" sz="2000" dirty="0" smtClean="0">
                <a:solidFill>
                  <a:srgbClr val="008000"/>
                </a:solidFill>
                <a:latin typeface="Meiryo"/>
                <a:ea typeface="Meiryo"/>
              </a:rPr>
              <a:t>→</a:t>
            </a:r>
            <a:endParaRPr lang="en-US" sz="20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9190453"/>
              </p:ext>
            </p:extLst>
          </p:nvPr>
        </p:nvGraphicFramePr>
        <p:xfrm>
          <a:off x="3695700" y="3375660"/>
          <a:ext cx="17526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09" name="Equation" r:id="rId8" imgW="1752480" imgH="355320" progId="Equation.DSMT4">
                  <p:embed/>
                </p:oleObj>
              </mc:Choice>
              <mc:Fallback>
                <p:oleObj name="Equation" r:id="rId8" imgW="17524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700" y="3375660"/>
                        <a:ext cx="17526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0" y="3649183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7475" indent="-1174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e</a:t>
            </a:r>
            <a:r>
              <a:rPr lang="en-US" sz="2000" dirty="0" smtClean="0">
                <a:solidFill>
                  <a:srgbClr val="7030A0"/>
                </a:solidFill>
              </a:rPr>
              <a:t> = 0 (mol product = mol reactants):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7030A0"/>
                </a:solidFill>
                <a:latin typeface="Symbol" pitchFamily="18" charset="2"/>
              </a:rPr>
              <a:t>0</a:t>
            </a:r>
            <a:r>
              <a:rPr lang="en-US" sz="2000" dirty="0" smtClean="0">
                <a:solidFill>
                  <a:srgbClr val="7030A0"/>
                </a:solidFill>
              </a:rPr>
              <a:t>: constant volumetric flow rate as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increases</a:t>
            </a:r>
          </a:p>
          <a:p>
            <a:pPr marL="117475" lvl="1" indent="-1174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e </a:t>
            </a:r>
            <a:r>
              <a:rPr lang="en-US" sz="2000" dirty="0" smtClean="0">
                <a:solidFill>
                  <a:srgbClr val="0000FF"/>
                </a:solidFill>
              </a:rPr>
              <a:t>&lt; 0 (mol product &lt; mol reactants):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u &lt; u</a:t>
            </a:r>
            <a:r>
              <a:rPr lang="en-US" sz="2000" baseline="-25000" dirty="0" smtClean="0">
                <a:solidFill>
                  <a:srgbClr val="0000FF"/>
                </a:solidFill>
                <a:latin typeface="Symbol" pitchFamily="18" charset="2"/>
              </a:rPr>
              <a:t>0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volumetric flow rate decreases as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increases</a:t>
            </a:r>
          </a:p>
          <a:p>
            <a:pPr marL="627063" lvl="1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Longer residence time than when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0000FF"/>
                </a:solidFill>
                <a:latin typeface="Symbol" pitchFamily="18" charset="2"/>
              </a:rPr>
              <a:t>0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627063" lvl="1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00FF"/>
                </a:solidFill>
              </a:rPr>
              <a:t>Higher conversion per volume of reactor (weight of catalyst) than if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0000FF"/>
                </a:solidFill>
              </a:rPr>
              <a:t>0</a:t>
            </a:r>
            <a:endParaRPr lang="en-US" sz="2000" dirty="0" smtClean="0">
              <a:solidFill>
                <a:srgbClr val="0000FF"/>
              </a:solidFill>
              <a:latin typeface="Symbol" pitchFamily="18" charset="2"/>
            </a:endParaRPr>
          </a:p>
          <a:p>
            <a:pPr marL="117475" lvl="1" indent="-1174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e </a:t>
            </a:r>
            <a:r>
              <a:rPr lang="en-US" sz="2000" dirty="0" smtClean="0">
                <a:solidFill>
                  <a:srgbClr val="C00000"/>
                </a:solidFill>
              </a:rPr>
              <a:t>&gt; 0 (mol product &gt; mol reactants):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u &gt; u</a:t>
            </a:r>
            <a:r>
              <a:rPr lang="en-US" sz="2000" baseline="-25000" dirty="0" smtClean="0">
                <a:solidFill>
                  <a:srgbClr val="C00000"/>
                </a:solidFill>
                <a:latin typeface="Symbol" pitchFamily="18" charset="2"/>
              </a:rPr>
              <a:t>0</a:t>
            </a:r>
            <a:r>
              <a:rPr lang="en-US" sz="2000" baseline="-25000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>
                <a:solidFill>
                  <a:srgbClr val="C00000"/>
                </a:solidFill>
              </a:rPr>
              <a:t>with increasing X</a:t>
            </a:r>
            <a:r>
              <a:rPr lang="en-US" sz="2000" baseline="-25000" dirty="0" smtClean="0">
                <a:solidFill>
                  <a:srgbClr val="C00000"/>
                </a:solidFill>
              </a:rPr>
              <a:t>A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627063" lvl="1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Shorter residence time than when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C00000"/>
                </a:solidFill>
                <a:latin typeface="Symbol" pitchFamily="18" charset="2"/>
              </a:rPr>
              <a:t>0</a:t>
            </a:r>
            <a:endParaRPr lang="en-US" sz="2000" dirty="0" smtClean="0">
              <a:solidFill>
                <a:srgbClr val="C00000"/>
              </a:solidFill>
            </a:endParaRPr>
          </a:p>
          <a:p>
            <a:pPr marL="627063" lvl="1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Lower conversion per volume of reactor (weight of catalyst) than if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u = u</a:t>
            </a:r>
            <a:r>
              <a:rPr lang="en-US" sz="2000" baseline="-25000" dirty="0" smtClean="0">
                <a:solidFill>
                  <a:srgbClr val="C00000"/>
                </a:solidFill>
              </a:rPr>
              <a:t>0</a:t>
            </a:r>
            <a:endParaRPr lang="en-US" sz="2000" dirty="0" smtClean="0">
              <a:solidFill>
                <a:srgbClr val="C00000"/>
              </a:solidFill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74586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9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Pressure Drop in PFRs &amp; PBRs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776" y="1223143"/>
            <a:ext cx="1752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GAS PHASE: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846708"/>
              </p:ext>
            </p:extLst>
          </p:nvPr>
        </p:nvGraphicFramePr>
        <p:xfrm>
          <a:off x="2400151" y="1065136"/>
          <a:ext cx="33655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8" name="Equation" r:id="rId3" imgW="3365280" imgH="761760" progId="Equation.DSMT4">
                  <p:embed/>
                </p:oleObj>
              </mc:Choice>
              <mc:Fallback>
                <p:oleObj name="Equation" r:id="rId3" imgW="33652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0151" y="1065136"/>
                        <a:ext cx="33655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89427" y="1043050"/>
            <a:ext cx="2730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8000"/>
                </a:solidFill>
              </a:rPr>
              <a:t>Considering ideal gas phase behavior (Z</a:t>
            </a:r>
            <a:r>
              <a:rPr lang="en-US" sz="2000" baseline="-25000" dirty="0" smtClean="0">
                <a:solidFill>
                  <a:srgbClr val="008000"/>
                </a:solidFill>
              </a:rPr>
              <a:t>0</a:t>
            </a:r>
            <a:r>
              <a:rPr lang="en-US" sz="2000" dirty="0" smtClean="0">
                <a:solidFill>
                  <a:srgbClr val="008000"/>
                </a:solidFill>
              </a:rPr>
              <a:t>=Z)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87896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Concentration is a function of P so pressure drop is important in gas phase </a:t>
            </a:r>
            <a:r>
              <a:rPr lang="en-US" sz="2000" dirty="0" err="1" smtClean="0"/>
              <a:t>rxns</a:t>
            </a:r>
            <a:endParaRPr lang="en-US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57200" y="2355275"/>
            <a:ext cx="8402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Why?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05643" y="2355275"/>
            <a:ext cx="6519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Take a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reaction A </a:t>
            </a:r>
            <a:r>
              <a:rPr lang="en-US" sz="2000" dirty="0" smtClean="0">
                <a:latin typeface="Meiryo"/>
                <a:ea typeface="Meiryo"/>
              </a:rPr>
              <a:t>→</a:t>
            </a:r>
            <a:r>
              <a:rPr lang="en-US" sz="2000" dirty="0" smtClean="0">
                <a:ea typeface="Meiryo"/>
              </a:rPr>
              <a:t> B in a PBR with </a:t>
            </a:r>
            <a:r>
              <a:rPr lang="en-US" sz="2000" dirty="0" smtClean="0">
                <a:solidFill>
                  <a:srgbClr val="7030A0"/>
                </a:solidFill>
                <a:ea typeface="Meiryo"/>
              </a:rPr>
              <a:t>–</a:t>
            </a:r>
            <a:r>
              <a:rPr lang="en-US" sz="2000" dirty="0" err="1" smtClean="0">
                <a:solidFill>
                  <a:srgbClr val="7030A0"/>
                </a:solidFill>
                <a:ea typeface="Meiryo"/>
              </a:rPr>
              <a:t>r’</a:t>
            </a:r>
            <a:r>
              <a:rPr lang="en-US" sz="2000" baseline="-25000" dirty="0" err="1" smtClean="0">
                <a:solidFill>
                  <a:srgbClr val="7030A0"/>
                </a:solidFill>
                <a:ea typeface="Meiryo"/>
              </a:rPr>
              <a:t>A</a:t>
            </a:r>
            <a:r>
              <a:rPr lang="en-US" sz="2000" dirty="0" smtClean="0">
                <a:solidFill>
                  <a:srgbClr val="7030A0"/>
                </a:solidFill>
                <a:ea typeface="Meiryo"/>
              </a:rPr>
              <a:t> </a:t>
            </a:r>
            <a:r>
              <a:rPr lang="en-US" sz="2000" dirty="0" smtClean="0">
                <a:ea typeface="Meiryo"/>
              </a:rPr>
              <a:t>= </a:t>
            </a:r>
            <a:r>
              <a:rPr lang="en-US" sz="2000" dirty="0" err="1" smtClean="0">
                <a:solidFill>
                  <a:srgbClr val="FF0000"/>
                </a:solidFill>
                <a:ea typeface="Meiryo"/>
              </a:rPr>
              <a:t>k</a:t>
            </a:r>
            <a:r>
              <a:rPr lang="en-US" sz="2000" dirty="0" err="1" smtClean="0">
                <a:solidFill>
                  <a:srgbClr val="0000FF"/>
                </a:solidFill>
                <a:ea typeface="Meiryo"/>
              </a:rPr>
              <a:t>C</a:t>
            </a:r>
            <a:r>
              <a:rPr lang="en-US" sz="2000" baseline="-25000" dirty="0" err="1" smtClean="0">
                <a:solidFill>
                  <a:srgbClr val="0000FF"/>
                </a:solidFill>
                <a:ea typeface="Meiryo"/>
              </a:rPr>
              <a:t>A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84300" y="2831585"/>
            <a:ext cx="297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 concentration of A into the rate law: 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1755650"/>
              </p:ext>
            </p:extLst>
          </p:nvPr>
        </p:nvGraphicFramePr>
        <p:xfrm>
          <a:off x="4210050" y="2832100"/>
          <a:ext cx="3695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79" name="Equation" r:id="rId5" imgW="3695400" imgH="761760" progId="Equation.DSMT4">
                  <p:embed/>
                </p:oleObj>
              </mc:Choice>
              <mc:Fallback>
                <p:oleObj name="Equation" r:id="rId5" imgW="36954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0050" y="2832100"/>
                        <a:ext cx="3695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6906904" y="2867893"/>
            <a:ext cx="228600" cy="304800"/>
          </a:xfrm>
          <a:prstGeom prst="rect">
            <a:avLst/>
          </a:prstGeom>
          <a:noFill/>
          <a:ln w="57150">
            <a:solidFill>
              <a:srgbClr val="66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9194" y="3638800"/>
            <a:ext cx="9025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P drops during the reaction, P/P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is less than one, so C</a:t>
            </a:r>
            <a:r>
              <a:rPr lang="en-US" sz="2000" baseline="-25000" dirty="0" smtClean="0"/>
              <a:t>A </a:t>
            </a:r>
            <a:r>
              <a:rPr lang="en-US" sz="2000" dirty="0">
                <a:latin typeface="Meiryo"/>
                <a:ea typeface="Meiryo"/>
              </a:rPr>
              <a:t>↓ </a:t>
            </a:r>
            <a:r>
              <a:rPr lang="en-US" sz="2000" dirty="0" smtClean="0">
                <a:latin typeface="Meiryo"/>
                <a:ea typeface="Meiryo"/>
              </a:rPr>
              <a:t>&amp; </a:t>
            </a:r>
            <a:r>
              <a:rPr lang="en-US" sz="2000" dirty="0" smtClean="0"/>
              <a:t>the </a:t>
            </a:r>
            <a:r>
              <a:rPr lang="en-US" sz="2000" dirty="0" err="1" smtClean="0"/>
              <a:t>rxn</a:t>
            </a:r>
            <a:r>
              <a:rPr lang="en-US" sz="2000" dirty="0" smtClean="0"/>
              <a:t> rate </a:t>
            </a:r>
            <a:r>
              <a:rPr lang="en-US" sz="2000" dirty="0" smtClean="0">
                <a:latin typeface="Meiryo"/>
                <a:ea typeface="Meiryo"/>
              </a:rPr>
              <a:t>↓</a:t>
            </a:r>
            <a:endParaRPr lang="en-US" sz="2000" dirty="0" smtClean="0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423833"/>
              </p:ext>
            </p:extLst>
          </p:nvPr>
        </p:nvGraphicFramePr>
        <p:xfrm>
          <a:off x="1497300" y="4848620"/>
          <a:ext cx="3306763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80" name="Equation" r:id="rId7" imgW="3314520" imgH="838080" progId="Equation.DSMT4">
                  <p:embed/>
                </p:oleObj>
              </mc:Choice>
              <mc:Fallback>
                <p:oleObj name="Equation" r:id="rId7" imgW="331452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7300" y="4848620"/>
                        <a:ext cx="3306763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5842335"/>
              </p:ext>
            </p:extLst>
          </p:nvPr>
        </p:nvGraphicFramePr>
        <p:xfrm>
          <a:off x="5029056" y="4897688"/>
          <a:ext cx="4029075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81" name="Equation" r:id="rId9" imgW="4038480" imgH="698400" progId="Equation.DSMT4">
                  <p:embed/>
                </p:oleObj>
              </mc:Choice>
              <mc:Fallback>
                <p:oleObj name="Equation" r:id="rId9" imgW="40384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056" y="4897688"/>
                        <a:ext cx="4029075" cy="693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-31173" y="4449003"/>
            <a:ext cx="7438014" cy="721740"/>
            <a:chOff x="-31173" y="4689280"/>
            <a:chExt cx="7438014" cy="721740"/>
          </a:xfrm>
        </p:grpSpPr>
        <p:sp>
          <p:nvSpPr>
            <p:cNvPr id="18" name="TextBox 17"/>
            <p:cNvSpPr txBox="1"/>
            <p:nvPr/>
          </p:nvSpPr>
          <p:spPr>
            <a:xfrm>
              <a:off x="-31173" y="4703134"/>
              <a:ext cx="14478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2000" dirty="0" smtClean="0">
                  <a:solidFill>
                    <a:srgbClr val="008000"/>
                  </a:solidFill>
                </a:rPr>
                <a:t>For tubular reactors: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01066" y="4689280"/>
              <a:ext cx="69923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PFR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693184" y="4689280"/>
              <a:ext cx="7136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PBR</a:t>
              </a: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-31173" y="4069468"/>
            <a:ext cx="91751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Use the </a:t>
            </a:r>
            <a:r>
              <a:rPr lang="en-US" sz="2000" b="1" dirty="0" smtClean="0">
                <a:solidFill>
                  <a:srgbClr val="C00000"/>
                </a:solidFill>
              </a:rPr>
              <a:t>differential forms of the design equations </a:t>
            </a:r>
            <a:r>
              <a:rPr lang="en-US" sz="2000" dirty="0" smtClean="0">
                <a:solidFill>
                  <a:srgbClr val="C00000"/>
                </a:solidFill>
              </a:rPr>
              <a:t>to address pressure drop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90500" y="5845314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Pressure drops are especially common in reactions run in PBRs </a:t>
            </a:r>
          </a:p>
          <a:p>
            <a:pPr algn="ctr"/>
            <a:r>
              <a:rPr lang="en-US" sz="2000" dirty="0" smtClean="0">
                <a:latin typeface="Meiryo"/>
                <a:ea typeface="Meiryo"/>
              </a:rPr>
              <a:t>→</a:t>
            </a:r>
            <a:r>
              <a:rPr lang="en-US" sz="2000" dirty="0" smtClean="0">
                <a:ea typeface="Meiryo"/>
              </a:rPr>
              <a:t> we will focus on PBR applications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8254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68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5" grpId="0" animBg="1"/>
      <p:bldP spid="16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Pressure Drop in PBRs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107119"/>
              </p:ext>
            </p:extLst>
          </p:nvPr>
        </p:nvGraphicFramePr>
        <p:xfrm>
          <a:off x="5092700" y="2971800"/>
          <a:ext cx="2679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54" name="Equation" r:id="rId3" imgW="2679480" imgH="761760" progId="Equation.DSMT4">
                  <p:embed/>
                </p:oleObj>
              </mc:Choice>
              <mc:Fallback>
                <p:oleObj name="Equation" r:id="rId3" imgW="26794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2700" y="2971800"/>
                        <a:ext cx="26797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4032335"/>
              </p:ext>
            </p:extLst>
          </p:nvPr>
        </p:nvGraphicFramePr>
        <p:xfrm>
          <a:off x="5168900" y="1790700"/>
          <a:ext cx="174942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55" name="Equation" r:id="rId5" imgW="1752480" imgH="622080" progId="Equation.DSMT4">
                  <p:embed/>
                </p:oleObj>
              </mc:Choice>
              <mc:Fallback>
                <p:oleObj name="Equation" r:id="rId5" imgW="17524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1790700"/>
                        <a:ext cx="1749425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676400" y="914400"/>
            <a:ext cx="4011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GAS PHASE: </a:t>
            </a:r>
            <a:r>
              <a:rPr lang="en-US" sz="2000" dirty="0" smtClean="0"/>
              <a:t>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r’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89980" y="1352490"/>
            <a:ext cx="7964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</a:t>
            </a:r>
            <a:r>
              <a:rPr lang="en-US" sz="2000" dirty="0" err="1" smtClean="0"/>
              <a:t>dX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/>
              <a:t>dW</a:t>
            </a:r>
            <a:r>
              <a:rPr lang="en-US" sz="2000" dirty="0" smtClean="0"/>
              <a:t> for an isothermal ideal gas phase reaction with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03062" y="914400"/>
            <a:ext cx="2917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47800" y="1899414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447800" y="2439163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graphicFrame>
        <p:nvGraphicFramePr>
          <p:cNvPr id="3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921992"/>
              </p:ext>
            </p:extLst>
          </p:nvPr>
        </p:nvGraphicFramePr>
        <p:xfrm>
          <a:off x="5072063" y="2438400"/>
          <a:ext cx="1366837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56" name="Equation" r:id="rId7" imgW="1384200" imgH="406080" progId="Equation.DSMT4">
                  <p:embed/>
                </p:oleObj>
              </mc:Choice>
              <mc:Fallback>
                <p:oleObj name="Equation" r:id="rId7" imgW="13842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3" y="2438400"/>
                        <a:ext cx="1366837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47800" y="312420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47801" y="4038600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256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139251"/>
              </p:ext>
            </p:extLst>
          </p:nvPr>
        </p:nvGraphicFramePr>
        <p:xfrm>
          <a:off x="4575175" y="3956050"/>
          <a:ext cx="3862388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57" name="Equation" r:id="rId9" imgW="3720960" imgH="952200" progId="Equation.DSMT4">
                  <p:embed/>
                </p:oleObj>
              </mc:Choice>
              <mc:Fallback>
                <p:oleObj name="Equation" r:id="rId9" imgW="372096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5175" y="3956050"/>
                        <a:ext cx="3862388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10" name="Object 5"/>
          <p:cNvGraphicFramePr>
            <a:graphicFrameLocks noChangeAspect="1"/>
          </p:cNvGraphicFramePr>
          <p:nvPr/>
        </p:nvGraphicFramePr>
        <p:xfrm>
          <a:off x="4648200" y="5029200"/>
          <a:ext cx="3797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58" name="Equation" r:id="rId11" imgW="3657600" imgH="888840" progId="Equation.DSMT4">
                  <p:embed/>
                </p:oleObj>
              </mc:Choice>
              <mc:Fallback>
                <p:oleObj name="Equation" r:id="rId11" imgW="365760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029200"/>
                        <a:ext cx="37973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6"/>
          <p:cNvGrpSpPr/>
          <p:nvPr/>
        </p:nvGrpSpPr>
        <p:grpSpPr>
          <a:xfrm>
            <a:off x="5551967" y="5943600"/>
            <a:ext cx="3419719" cy="686775"/>
            <a:chOff x="5258713" y="5855792"/>
            <a:chExt cx="3419719" cy="686775"/>
          </a:xfrm>
        </p:grpSpPr>
        <p:sp>
          <p:nvSpPr>
            <p:cNvPr id="34" name="TextBox 33"/>
            <p:cNvSpPr txBox="1"/>
            <p:nvPr/>
          </p:nvSpPr>
          <p:spPr>
            <a:xfrm>
              <a:off x="5258713" y="6142457"/>
              <a:ext cx="34197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We need to relate P/P</a:t>
              </a:r>
              <a:r>
                <a:rPr lang="en-US" sz="2000" baseline="-25000" dirty="0" smtClean="0">
                  <a:solidFill>
                    <a:srgbClr val="0000FF"/>
                  </a:solidFill>
                </a:rPr>
                <a:t>0</a:t>
              </a:r>
              <a:r>
                <a:rPr lang="en-US" sz="2000" dirty="0" smtClean="0">
                  <a:solidFill>
                    <a:srgbClr val="0000FF"/>
                  </a:solidFill>
                </a:rPr>
                <a:t> to W</a:t>
              </a:r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rot="5400000" flipH="1" flipV="1">
              <a:off x="7566835" y="6007398"/>
              <a:ext cx="304800" cy="158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381000" y="4834268"/>
            <a:ext cx="419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8000"/>
                </a:solidFill>
              </a:rPr>
              <a:t>This eq. is solved simultaneously with an eq. that describes how the pressure drops as the reactant moves down the reactor </a:t>
            </a:r>
          </a:p>
        </p:txBody>
      </p:sp>
      <p:grpSp>
        <p:nvGrpSpPr>
          <p:cNvPr id="3" name="Group 41"/>
          <p:cNvGrpSpPr/>
          <p:nvPr/>
        </p:nvGrpSpPr>
        <p:grpSpPr>
          <a:xfrm>
            <a:off x="2121183" y="5943600"/>
            <a:ext cx="3365217" cy="664534"/>
            <a:chOff x="2121183" y="5943600"/>
            <a:chExt cx="3365217" cy="664534"/>
          </a:xfrm>
        </p:grpSpPr>
        <p:cxnSp>
          <p:nvCxnSpPr>
            <p:cNvPr id="40" name="Straight Arrow Connector 39"/>
            <p:cNvCxnSpPr/>
            <p:nvPr/>
          </p:nvCxnSpPr>
          <p:spPr>
            <a:xfrm rot="16200000" flipV="1">
              <a:off x="5043646" y="6079966"/>
              <a:ext cx="274320" cy="1588"/>
            </a:xfrm>
            <a:prstGeom prst="straightConnector1">
              <a:avLst/>
            </a:prstGeom>
            <a:ln w="1905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2121183" y="6208024"/>
              <a:ext cx="33652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Function of X</a:t>
              </a:r>
              <a:r>
                <a:rPr lang="en-US" sz="2000" baseline="-25000" dirty="0" smtClean="0">
                  <a:solidFill>
                    <a:srgbClr val="0000FF"/>
                  </a:solidFill>
                </a:rPr>
                <a:t>A</a:t>
              </a:r>
              <a:r>
                <a:rPr lang="en-US" sz="2000" dirty="0" smtClean="0">
                  <a:solidFill>
                    <a:srgbClr val="0000FF"/>
                  </a:solidFill>
                </a:rPr>
                <a:t> and pressure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5195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4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32" grpId="0"/>
      <p:bldP spid="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Ergun Equation relates P to W</a:t>
            </a:r>
            <a:endParaRPr lang="en-US" dirty="0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6084965"/>
              </p:ext>
            </p:extLst>
          </p:nvPr>
        </p:nvGraphicFramePr>
        <p:xfrm>
          <a:off x="5181600" y="1950720"/>
          <a:ext cx="2844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14" name="Equation" r:id="rId3" imgW="2844720" imgH="761760" progId="Equation.DSMT4">
                  <p:embed/>
                </p:oleObj>
              </mc:Choice>
              <mc:Fallback>
                <p:oleObj name="Equation" r:id="rId3" imgW="28447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950720"/>
                        <a:ext cx="28448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225245"/>
              </p:ext>
            </p:extLst>
          </p:nvPr>
        </p:nvGraphicFramePr>
        <p:xfrm>
          <a:off x="5537200" y="2884170"/>
          <a:ext cx="2082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15" name="Equation" r:id="rId5" imgW="2082600" imgH="698400" progId="Equation.DSMT4">
                  <p:embed/>
                </p:oleObj>
              </mc:Choice>
              <mc:Fallback>
                <p:oleObj name="Equation" r:id="rId5" imgW="20826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00" y="2884170"/>
                        <a:ext cx="20828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1977777"/>
            <a:ext cx="411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Differential form of Ergun equation for pressure drop in PBR: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152855"/>
              </p:ext>
            </p:extLst>
          </p:nvPr>
        </p:nvGraphicFramePr>
        <p:xfrm>
          <a:off x="1143000" y="2890520"/>
          <a:ext cx="736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16" name="Equation" r:id="rId7" imgW="736560" imgH="685800" progId="Equation.DSMT4">
                  <p:embed/>
                </p:oleObj>
              </mc:Choice>
              <mc:Fallback>
                <p:oleObj name="Equation" r:id="rId7" imgW="736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890520"/>
                        <a:ext cx="736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346850"/>
              </p:ext>
            </p:extLst>
          </p:nvPr>
        </p:nvGraphicFramePr>
        <p:xfrm>
          <a:off x="2520950" y="2884170"/>
          <a:ext cx="2374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17" name="Equation" r:id="rId9" imgW="2374560" imgH="698400" progId="Equation.DSMT4">
                  <p:embed/>
                </p:oleObj>
              </mc:Choice>
              <mc:Fallback>
                <p:oleObj name="Equation" r:id="rId9" imgW="2374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0950" y="2884170"/>
                        <a:ext cx="2374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0600" y="4541520"/>
            <a:ext cx="7239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</a:pPr>
            <a:r>
              <a:rPr lang="en-US" sz="2000" dirty="0" smtClean="0"/>
              <a:t>A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: cross-sectional area			</a:t>
            </a:r>
            <a:r>
              <a:rPr lang="en-US" sz="2000" dirty="0" err="1" smtClean="0">
                <a:latin typeface="Symbol" pitchFamily="18" charset="2"/>
              </a:rPr>
              <a:t>r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: particle density</a:t>
            </a:r>
          </a:p>
          <a:p>
            <a:pPr marL="287338" indent="-287338">
              <a:spcAft>
                <a:spcPts val="600"/>
              </a:spcAft>
            </a:pPr>
            <a:r>
              <a:rPr lang="en-US" sz="2000" dirty="0" smtClean="0">
                <a:latin typeface="Symbol" pitchFamily="18" charset="2"/>
              </a:rPr>
              <a:t>b</a:t>
            </a:r>
            <a:r>
              <a:rPr lang="en-US" sz="2000" dirty="0" smtClean="0"/>
              <a:t>: constant for each reactor, calculated using a complex equation that depends on properties of bed (gas density, particle size, gas viscosity, void volume in bed, etc)</a:t>
            </a:r>
          </a:p>
          <a:p>
            <a:pPr marL="287338" indent="-287338">
              <a:spcAft>
                <a:spcPts val="600"/>
              </a:spcAft>
            </a:pPr>
            <a:r>
              <a:rPr lang="en-US" sz="2000" dirty="0" smtClean="0">
                <a:latin typeface="Symbol" pitchFamily="18" charset="2"/>
              </a:rPr>
              <a:t>a</a:t>
            </a:r>
            <a:r>
              <a:rPr lang="en-US" sz="2000" dirty="0" smtClean="0"/>
              <a:t>: constant dependant on the packing in the bed</a:t>
            </a:r>
            <a:endParaRPr lang="en-US" sz="2000" dirty="0" smtClean="0">
              <a:latin typeface="Symbol" pitchFamily="18" charset="2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039488"/>
              </p:ext>
            </p:extLst>
          </p:nvPr>
        </p:nvGraphicFramePr>
        <p:xfrm>
          <a:off x="1828800" y="3740051"/>
          <a:ext cx="5511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18" name="Equation" r:id="rId11" imgW="5511600" imgH="609480" progId="Equation.DSMT4">
                  <p:embed/>
                </p:oleObj>
              </mc:Choice>
              <mc:Fallback>
                <p:oleObj name="Equation" r:id="rId11" imgW="55116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40051"/>
                        <a:ext cx="5511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128922"/>
              </p:ext>
            </p:extLst>
          </p:nvPr>
        </p:nvGraphicFramePr>
        <p:xfrm>
          <a:off x="797183" y="1021080"/>
          <a:ext cx="3746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819" name="Equation" r:id="rId13" imgW="3746160" imgH="787320" progId="Equation.DSMT4">
                  <p:embed/>
                </p:oleObj>
              </mc:Choice>
              <mc:Fallback>
                <p:oleObj name="Equation" r:id="rId13" imgW="374616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183" y="1021080"/>
                        <a:ext cx="37465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20405" y="1198880"/>
            <a:ext cx="4060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This equation can be simplified to:</a:t>
            </a:r>
          </a:p>
        </p:txBody>
      </p:sp>
    </p:spTree>
    <p:extLst>
      <p:ext uri="{BB962C8B-B14F-4D97-AF65-F5344CB8AC3E}">
        <p14:creationId xmlns:p14="http://schemas.microsoft.com/office/powerpoint/2010/main" val="249128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TW" dirty="0" smtClean="0"/>
              <a:t>Gas Phase Reaction in PBR with </a:t>
            </a:r>
            <a:r>
              <a:rPr lang="el-GR" altLang="zh-TW" dirty="0" smtClean="0">
                <a:latin typeface="Arial"/>
                <a:cs typeface="Arial"/>
              </a:rPr>
              <a:t>Δ</a:t>
            </a:r>
            <a:r>
              <a:rPr lang="en-US" altLang="zh-TW" dirty="0" smtClean="0">
                <a:latin typeface="Arial"/>
                <a:cs typeface="Arial"/>
              </a:rPr>
              <a:t>P</a:t>
            </a:r>
            <a:endParaRPr lang="en-GB" altLang="zh-TW" dirty="0" smtClean="0"/>
          </a:p>
        </p:txBody>
      </p:sp>
      <p:graphicFrame>
        <p:nvGraphicFramePr>
          <p:cNvPr id="2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8197308"/>
              </p:ext>
            </p:extLst>
          </p:nvPr>
        </p:nvGraphicFramePr>
        <p:xfrm>
          <a:off x="5168900" y="1790700"/>
          <a:ext cx="1749425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97" name="Equation" r:id="rId3" imgW="1752480" imgH="622080" progId="Equation.DSMT4">
                  <p:embed/>
                </p:oleObj>
              </mc:Choice>
              <mc:Fallback>
                <p:oleObj name="Equation" r:id="rId3" imgW="17524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900" y="1790700"/>
                        <a:ext cx="1749425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752600" y="914400"/>
            <a:ext cx="4011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GAS PHASE: </a:t>
            </a:r>
            <a:r>
              <a:rPr lang="en-US" sz="2000" dirty="0" smtClean="0"/>
              <a:t>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r’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589980" y="1352490"/>
            <a:ext cx="7964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</a:t>
            </a:r>
            <a:r>
              <a:rPr lang="en-US" sz="2000" dirty="0" err="1" smtClean="0"/>
              <a:t>dX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/</a:t>
            </a:r>
            <a:r>
              <a:rPr lang="en-US" sz="2000" dirty="0" err="1" smtClean="0"/>
              <a:t>dW</a:t>
            </a:r>
            <a:r>
              <a:rPr lang="en-US" sz="2000" dirty="0" smtClean="0"/>
              <a:t> for an isothermal ideal gas phase reaction with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P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03062" y="914400"/>
            <a:ext cx="2917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447800" y="1899414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47801" y="269075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 with rate law and stoichiometry</a:t>
            </a:r>
          </a:p>
        </p:txBody>
      </p:sp>
      <p:graphicFrame>
        <p:nvGraphicFramePr>
          <p:cNvPr id="256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397134"/>
              </p:ext>
            </p:extLst>
          </p:nvPr>
        </p:nvGraphicFramePr>
        <p:xfrm>
          <a:off x="4716463" y="2589213"/>
          <a:ext cx="3521075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98" name="Equation" r:id="rId5" imgW="3390840" imgH="901440" progId="Equation.DSMT4">
                  <p:embed/>
                </p:oleObj>
              </mc:Choice>
              <mc:Fallback>
                <p:oleObj name="Equation" r:id="rId5" imgW="3390840" imgH="901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589213"/>
                        <a:ext cx="3521075" cy="90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219200" y="3581400"/>
            <a:ext cx="2101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Relate P/P</a:t>
            </a:r>
            <a:r>
              <a:rPr lang="en-US" sz="2000" baseline="-25000" dirty="0" smtClean="0">
                <a:solidFill>
                  <a:srgbClr val="0000FF"/>
                </a:solidFill>
              </a:rPr>
              <a:t>0</a:t>
            </a:r>
            <a:r>
              <a:rPr lang="en-US" sz="2000" dirty="0" smtClean="0">
                <a:solidFill>
                  <a:srgbClr val="0000FF"/>
                </a:solidFill>
              </a:rPr>
              <a:t> to W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4114800" y="3292475"/>
          <a:ext cx="914400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799" name="Equation" r:id="rId7" imgW="914400" imgH="272160" progId="Equation.DSMT4">
                  <p:embed/>
                </p:oleObj>
              </mc:Choice>
              <mc:Fallback>
                <p:oleObj name="Equation" r:id="rId7" imgW="914400" imgH="272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292475"/>
                        <a:ext cx="914400" cy="271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4483100" y="3581400"/>
          <a:ext cx="37465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00" name="Equation" r:id="rId9" imgW="3746160" imgH="787320" progId="Equation.DSMT4">
                  <p:embed/>
                </p:oleObj>
              </mc:Choice>
              <mc:Fallback>
                <p:oleObj name="Equation" r:id="rId9" imgW="374616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581400"/>
                        <a:ext cx="37465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135158" y="4458928"/>
            <a:ext cx="70088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Ergun Equation can be simplified by using y=P/P</a:t>
            </a:r>
            <a:r>
              <a:rPr lang="en-US" sz="2000" baseline="-25000" dirty="0" smtClean="0">
                <a:solidFill>
                  <a:srgbClr val="008000"/>
                </a:solidFill>
              </a:rPr>
              <a:t>0</a:t>
            </a:r>
            <a:r>
              <a:rPr lang="en-US" sz="2000" dirty="0" smtClean="0">
                <a:solidFill>
                  <a:srgbClr val="008000"/>
                </a:solidFill>
              </a:rPr>
              <a:t> and T=T</a:t>
            </a:r>
            <a:r>
              <a:rPr lang="en-US" sz="2000" baseline="-25000" dirty="0" smtClean="0">
                <a:solidFill>
                  <a:srgbClr val="008000"/>
                </a:solidFill>
              </a:rPr>
              <a:t>0</a:t>
            </a:r>
            <a:r>
              <a:rPr lang="en-US" sz="2000" dirty="0" smtClean="0">
                <a:solidFill>
                  <a:srgbClr val="008000"/>
                </a:solidFill>
              </a:rPr>
              <a:t>:</a:t>
            </a:r>
          </a:p>
        </p:txBody>
      </p:sp>
      <p:graphicFrame>
        <p:nvGraphicFramePr>
          <p:cNvPr id="266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099738"/>
              </p:ext>
            </p:extLst>
          </p:nvPr>
        </p:nvGraphicFramePr>
        <p:xfrm>
          <a:off x="5181600" y="5005450"/>
          <a:ext cx="22860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01" name="Equation" r:id="rId11" imgW="2286000" imgH="660240" progId="Equation.DSMT4">
                  <p:embed/>
                </p:oleObj>
              </mc:Choice>
              <mc:Fallback>
                <p:oleObj name="Equation" r:id="rId11" imgW="228600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005450"/>
                        <a:ext cx="22860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95300" y="5755953"/>
            <a:ext cx="81534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Simultaneously </a:t>
            </a:r>
            <a:r>
              <a:rPr lang="en-US" sz="2000" dirty="0">
                <a:solidFill>
                  <a:srgbClr val="7030A0"/>
                </a:solidFill>
              </a:rPr>
              <a:t>solve </a:t>
            </a:r>
            <a:r>
              <a:rPr lang="en-US" sz="2000" dirty="0" err="1">
                <a:solidFill>
                  <a:srgbClr val="7030A0"/>
                </a:solidFill>
              </a:rPr>
              <a:t>dX</a:t>
            </a:r>
            <a:r>
              <a:rPr lang="en-US" sz="2000" baseline="-25000" dirty="0" err="1">
                <a:solidFill>
                  <a:srgbClr val="7030A0"/>
                </a:solidFill>
              </a:rPr>
              <a:t>A</a:t>
            </a:r>
            <a:r>
              <a:rPr lang="en-US" sz="2000" dirty="0">
                <a:solidFill>
                  <a:srgbClr val="7030A0"/>
                </a:solidFill>
              </a:rPr>
              <a:t>/</a:t>
            </a:r>
            <a:r>
              <a:rPr lang="en-US" sz="2000" dirty="0" err="1">
                <a:solidFill>
                  <a:srgbClr val="7030A0"/>
                </a:solidFill>
              </a:rPr>
              <a:t>dW</a:t>
            </a:r>
            <a:r>
              <a:rPr lang="en-US" sz="2000" dirty="0">
                <a:solidFill>
                  <a:srgbClr val="7030A0"/>
                </a:solidFill>
              </a:rPr>
              <a:t> and </a:t>
            </a:r>
            <a:r>
              <a:rPr lang="en-US" sz="2000" dirty="0" err="1">
                <a:solidFill>
                  <a:srgbClr val="7030A0"/>
                </a:solidFill>
              </a:rPr>
              <a:t>dP</a:t>
            </a:r>
            <a:r>
              <a:rPr lang="en-US" sz="2000" dirty="0">
                <a:solidFill>
                  <a:srgbClr val="7030A0"/>
                </a:solidFill>
              </a:rPr>
              <a:t>/</a:t>
            </a:r>
            <a:r>
              <a:rPr lang="en-US" sz="2000" dirty="0" err="1">
                <a:solidFill>
                  <a:srgbClr val="7030A0"/>
                </a:solidFill>
              </a:rPr>
              <a:t>dW</a:t>
            </a:r>
            <a:r>
              <a:rPr lang="en-US" sz="2000" dirty="0">
                <a:solidFill>
                  <a:srgbClr val="7030A0"/>
                </a:solidFill>
              </a:rPr>
              <a:t> (or </a:t>
            </a:r>
            <a:r>
              <a:rPr lang="en-US" sz="2000" dirty="0" err="1">
                <a:solidFill>
                  <a:srgbClr val="7030A0"/>
                </a:solidFill>
              </a:rPr>
              <a:t>dy</a:t>
            </a:r>
            <a:r>
              <a:rPr lang="en-US" sz="2000" dirty="0">
                <a:solidFill>
                  <a:srgbClr val="7030A0"/>
                </a:solidFill>
              </a:rPr>
              <a:t>/</a:t>
            </a:r>
            <a:r>
              <a:rPr lang="en-US" sz="2000" dirty="0" err="1">
                <a:solidFill>
                  <a:srgbClr val="7030A0"/>
                </a:solidFill>
              </a:rPr>
              <a:t>dW</a:t>
            </a:r>
            <a:r>
              <a:rPr lang="en-US" sz="2000" dirty="0" smtClean="0">
                <a:solidFill>
                  <a:srgbClr val="7030A0"/>
                </a:solidFill>
              </a:rPr>
              <a:t>) using Polymath </a:t>
            </a:r>
          </a:p>
        </p:txBody>
      </p:sp>
    </p:spTree>
    <p:extLst>
      <p:ext uri="{BB962C8B-B14F-4D97-AF65-F5344CB8AC3E}">
        <p14:creationId xmlns:p14="http://schemas.microsoft.com/office/powerpoint/2010/main" val="127469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4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4" grpId="0"/>
      <p:bldP spid="22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Analytical Solutions to P/P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656" y="1295400"/>
            <a:ext cx="9070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Sometimes P/P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can be calculated analytically.  When T is constant and </a:t>
            </a:r>
            <a:r>
              <a:rPr lang="en-US" sz="2000" dirty="0" smtClean="0">
                <a:latin typeface="Symbol" pitchFamily="18" charset="2"/>
              </a:rPr>
              <a:t>e</a:t>
            </a:r>
            <a:r>
              <a:rPr lang="en-US" sz="2000" dirty="0" smtClean="0"/>
              <a:t> = 0: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1441450" y="1917700"/>
          <a:ext cx="2844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08" name="Equation" r:id="rId3" imgW="2844720" imgH="761760" progId="Equation.DSMT4">
                  <p:embed/>
                </p:oleObj>
              </mc:Choice>
              <mc:Fallback>
                <p:oleObj name="Equation" r:id="rId3" imgW="28447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1917700"/>
                        <a:ext cx="28448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476500" y="2223656"/>
            <a:ext cx="838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819400" y="271895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3571009" y="2220190"/>
            <a:ext cx="315191" cy="14200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78382" y="23622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7" name="Left Brace 16"/>
          <p:cNvSpPr/>
          <p:nvPr/>
        </p:nvSpPr>
        <p:spPr>
          <a:xfrm rot="16200000">
            <a:off x="3636818" y="2268682"/>
            <a:ext cx="228600" cy="8382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591791" y="272588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4856163" y="1979613"/>
          <a:ext cx="152400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09" name="Equation" r:id="rId5" imgW="1523880" imgH="660240" progId="Equation.DSMT4">
                  <p:embed/>
                </p:oleObj>
              </mc:Choice>
              <mc:Fallback>
                <p:oleObj name="Equation" r:id="rId5" imgW="152388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6163" y="1979613"/>
                        <a:ext cx="152400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068795"/>
              </p:ext>
            </p:extLst>
          </p:nvPr>
        </p:nvGraphicFramePr>
        <p:xfrm>
          <a:off x="838200" y="4216400"/>
          <a:ext cx="1879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10" name="Equation" r:id="rId7" imgW="1879560" imgH="304560" progId="Equation.DSMT4">
                  <p:embed/>
                </p:oleObj>
              </mc:Choice>
              <mc:Fallback>
                <p:oleObj name="Equation" r:id="rId7" imgW="18795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16400"/>
                        <a:ext cx="18796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477000" y="2114490"/>
            <a:ext cx="1183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Evaluate</a:t>
            </a:r>
          </a:p>
        </p:txBody>
      </p:sp>
      <p:graphicFrame>
        <p:nvGraphicFramePr>
          <p:cNvPr id="2970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0555871"/>
              </p:ext>
            </p:extLst>
          </p:nvPr>
        </p:nvGraphicFramePr>
        <p:xfrm>
          <a:off x="3162300" y="3670300"/>
          <a:ext cx="2679700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11" name="Equation" r:id="rId9" imgW="2679480" imgH="1371600" progId="Equation.DSMT4">
                  <p:embed/>
                </p:oleObj>
              </mc:Choice>
              <mc:Fallback>
                <p:oleObj name="Equation" r:id="rId9" imgW="2679480" imgH="1371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3670300"/>
                        <a:ext cx="2679700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754523"/>
              </p:ext>
            </p:extLst>
          </p:nvPr>
        </p:nvGraphicFramePr>
        <p:xfrm>
          <a:off x="6019800" y="4007427"/>
          <a:ext cx="2057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12" name="Equation" r:id="rId11" imgW="2057400" imgH="609480" progId="Equation.DSMT4">
                  <p:embed/>
                </p:oleObj>
              </mc:Choice>
              <mc:Fallback>
                <p:oleObj name="Equation" r:id="rId11" imgW="20574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007427"/>
                        <a:ext cx="2057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1591518"/>
              </p:ext>
            </p:extLst>
          </p:nvPr>
        </p:nvGraphicFramePr>
        <p:xfrm>
          <a:off x="914400" y="5334000"/>
          <a:ext cx="2209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13" name="Equation" r:id="rId13" imgW="2209680" imgH="838080" progId="Equation.DSMT4">
                  <p:embed/>
                </p:oleObj>
              </mc:Choice>
              <mc:Fallback>
                <p:oleObj name="Equation" r:id="rId13" imgW="220968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334000"/>
                        <a:ext cx="22098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5017012"/>
              </p:ext>
            </p:extLst>
          </p:nvPr>
        </p:nvGraphicFramePr>
        <p:xfrm>
          <a:off x="3469680" y="5410200"/>
          <a:ext cx="1854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14" name="Equation" r:id="rId15" imgW="1854000" imgH="685800" progId="Equation.DSMT4">
                  <p:embed/>
                </p:oleObj>
              </mc:Choice>
              <mc:Fallback>
                <p:oleObj name="Equation" r:id="rId15" imgW="18540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9680" y="5410200"/>
                        <a:ext cx="18542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3774375" y="5414097"/>
            <a:ext cx="16002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5715000" y="5388114"/>
            <a:ext cx="25602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8000"/>
                </a:solidFill>
              </a:rPr>
              <a:t>Only for isothermal </a:t>
            </a:r>
            <a:r>
              <a:rPr lang="en-US" sz="2000" b="1" dirty="0" err="1" smtClean="0">
                <a:solidFill>
                  <a:srgbClr val="008000"/>
                </a:solidFill>
              </a:rPr>
              <a:t>rxn</a:t>
            </a:r>
            <a:r>
              <a:rPr lang="en-US" sz="2000" b="1" dirty="0" smtClean="0">
                <a:solidFill>
                  <a:srgbClr val="008000"/>
                </a:solidFill>
              </a:rPr>
              <a:t> where </a:t>
            </a:r>
            <a:r>
              <a:rPr lang="en-US" sz="2000" b="1" dirty="0" smtClean="0">
                <a:solidFill>
                  <a:srgbClr val="008000"/>
                </a:solidFill>
                <a:latin typeface="Symbol" pitchFamily="18" charset="2"/>
              </a:rPr>
              <a:t>e</a:t>
            </a:r>
            <a:r>
              <a:rPr lang="en-US" sz="2000" b="1" dirty="0" smtClean="0">
                <a:solidFill>
                  <a:srgbClr val="008000"/>
                </a:solidFill>
              </a:rPr>
              <a:t>=0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03481" y="4725988"/>
            <a:ext cx="3101719" cy="455612"/>
            <a:chOff x="403481" y="4725988"/>
            <a:chExt cx="3101719" cy="455612"/>
          </a:xfrm>
        </p:grpSpPr>
        <p:cxnSp>
          <p:nvCxnSpPr>
            <p:cNvPr id="23" name="Straight Arrow Connector 22"/>
            <p:cNvCxnSpPr/>
            <p:nvPr/>
          </p:nvCxnSpPr>
          <p:spPr>
            <a:xfrm flipV="1">
              <a:off x="3124200" y="4725988"/>
              <a:ext cx="381000" cy="227012"/>
            </a:xfrm>
            <a:prstGeom prst="straightConnector1">
              <a:avLst/>
            </a:prstGeom>
            <a:ln w="1905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03481" y="4812268"/>
              <a:ext cx="28264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From no pressure change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90600" y="3429000"/>
            <a:ext cx="2519520" cy="515324"/>
            <a:chOff x="985680" y="4210664"/>
            <a:chExt cx="2519520" cy="515324"/>
          </a:xfrm>
        </p:grpSpPr>
        <p:cxnSp>
          <p:nvCxnSpPr>
            <p:cNvPr id="30" name="Straight Arrow Connector 29"/>
            <p:cNvCxnSpPr/>
            <p:nvPr/>
          </p:nvCxnSpPr>
          <p:spPr>
            <a:xfrm>
              <a:off x="3119280" y="4439264"/>
              <a:ext cx="385920" cy="286724"/>
            </a:xfrm>
            <a:prstGeom prst="straightConnector1">
              <a:avLst/>
            </a:prstGeom>
            <a:ln w="19050">
              <a:solidFill>
                <a:srgbClr val="008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985680" y="4210664"/>
              <a:ext cx="221092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8000"/>
                  </a:solidFill>
                </a:rPr>
                <a:t>To pressure change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1599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6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 animBg="1"/>
      <p:bldP spid="18" grpId="0"/>
      <p:bldP spid="21" grpId="0"/>
      <p:bldP spid="27" grpId="0" animBg="1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Drop Example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914400"/>
            <a:ext cx="25223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</a:rPr>
              <a:t>GAS PHASE: </a:t>
            </a:r>
            <a:r>
              <a:rPr lang="en-US" sz="2000" dirty="0" smtClean="0"/>
              <a:t>A </a:t>
            </a:r>
            <a:r>
              <a:rPr lang="en-US" sz="2000" dirty="0" smtClean="0">
                <a:latin typeface="Arial"/>
                <a:cs typeface="Arial"/>
              </a:rPr>
              <a:t>→ B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03062" y="914400"/>
            <a:ext cx="2917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1288920"/>
            <a:ext cx="8839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gas phase reaction is carried out isothermally in a PBR.  Relate the catalyst weight to 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010651"/>
              </p:ext>
            </p:extLst>
          </p:nvPr>
        </p:nvGraphicFramePr>
        <p:xfrm>
          <a:off x="4813300" y="1755506"/>
          <a:ext cx="2654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2" name="Equation" r:id="rId3" imgW="2654280" imgH="698400" progId="Equation.DSMT4">
                  <p:embed/>
                </p:oleObj>
              </mc:Choice>
              <mc:Fallback>
                <p:oleObj name="Equation" r:id="rId3" imgW="26542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3300" y="1755506"/>
                        <a:ext cx="26543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608537"/>
              </p:ext>
            </p:extLst>
          </p:nvPr>
        </p:nvGraphicFramePr>
        <p:xfrm>
          <a:off x="1200150" y="2497138"/>
          <a:ext cx="3403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3" name="Equation" r:id="rId5" imgW="3403440" imgH="761760" progId="Equation.DSMT4">
                  <p:embed/>
                </p:oleObj>
              </mc:Choice>
              <mc:Fallback>
                <p:oleObj name="Equation" r:id="rId5" imgW="34034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2497138"/>
                        <a:ext cx="34036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 rot="16200000" flipH="1">
            <a:off x="3848100" y="2844138"/>
            <a:ext cx="838200" cy="152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191000" y="333943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2500746" y="3090056"/>
            <a:ext cx="315191" cy="14200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608119" y="323206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307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5587310"/>
              </p:ext>
            </p:extLst>
          </p:nvPr>
        </p:nvGraphicFramePr>
        <p:xfrm>
          <a:off x="4972050" y="2542860"/>
          <a:ext cx="2971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4" name="Equation" r:id="rId7" imgW="2971800" imgH="761760" progId="Equation.DSMT4">
                  <p:embed/>
                </p:oleObj>
              </mc:Choice>
              <mc:Fallback>
                <p:oleObj name="Equation" r:id="rId7" imgW="2971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2050" y="2542860"/>
                        <a:ext cx="29718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96663" y="3820759"/>
            <a:ext cx="2938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e</a:t>
            </a:r>
            <a:r>
              <a:rPr lang="en-US" sz="2000" dirty="0" smtClean="0"/>
              <a:t> = 0 and isothermal, so:</a:t>
            </a:r>
            <a:endParaRPr lang="en-US" sz="2000" dirty="0" smtClean="0">
              <a:latin typeface="Symbol" pitchFamily="18" charset="2"/>
            </a:endParaRPr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451502"/>
              </p:ext>
            </p:extLst>
          </p:nvPr>
        </p:nvGraphicFramePr>
        <p:xfrm>
          <a:off x="2965450" y="3712349"/>
          <a:ext cx="1562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5" name="Equation" r:id="rId9" imgW="1562040" imgH="685800" progId="Equation.DSMT4">
                  <p:embed/>
                </p:oleObj>
              </mc:Choice>
              <mc:Fallback>
                <p:oleObj name="Equation" r:id="rId9" imgW="15620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450" y="3712349"/>
                        <a:ext cx="1562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19"/>
          <p:cNvGrpSpPr/>
          <p:nvPr/>
        </p:nvGrpSpPr>
        <p:grpSpPr>
          <a:xfrm>
            <a:off x="4648200" y="3657600"/>
            <a:ext cx="969818" cy="707886"/>
            <a:chOff x="5105400" y="3972611"/>
            <a:chExt cx="969818" cy="707886"/>
          </a:xfrm>
        </p:grpSpPr>
        <p:sp>
          <p:nvSpPr>
            <p:cNvPr id="17" name="TextBox 16"/>
            <p:cNvSpPr txBox="1"/>
            <p:nvPr/>
          </p:nvSpPr>
          <p:spPr>
            <a:xfrm>
              <a:off x="5105400" y="3972611"/>
              <a:ext cx="9698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Plug into C</a:t>
              </a:r>
              <a:r>
                <a:rPr lang="en-US" sz="2000" baseline="-25000" dirty="0" smtClean="0">
                  <a:solidFill>
                    <a:srgbClr val="0000FF"/>
                  </a:solidFill>
                </a:rPr>
                <a:t>A</a:t>
              </a:r>
              <a:endParaRPr lang="en-US" sz="2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>
              <a:off x="5160818" y="4343400"/>
              <a:ext cx="9144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072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0922588"/>
              </p:ext>
            </p:extLst>
          </p:nvPr>
        </p:nvGraphicFramePr>
        <p:xfrm>
          <a:off x="5764213" y="3826649"/>
          <a:ext cx="3175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6" name="Equation" r:id="rId11" imgW="3174840" imgH="380880" progId="Equation.DSMT4">
                  <p:embed/>
                </p:oleObj>
              </mc:Choice>
              <mc:Fallback>
                <p:oleObj name="Equation" r:id="rId11" imgW="317484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4213" y="3826649"/>
                        <a:ext cx="31750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228601" y="44196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Plug into PBR design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307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692835"/>
              </p:ext>
            </p:extLst>
          </p:nvPr>
        </p:nvGraphicFramePr>
        <p:xfrm>
          <a:off x="2835275" y="1760538"/>
          <a:ext cx="1749425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7" name="Equation" r:id="rId13" imgW="1752480" imgH="622080" progId="Equation.DSMT4">
                  <p:embed/>
                </p:oleObj>
              </mc:Choice>
              <mc:Fallback>
                <p:oleObj name="Equation" r:id="rId13" imgW="17524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5275" y="1760538"/>
                        <a:ext cx="1749425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397943"/>
              </p:ext>
            </p:extLst>
          </p:nvPr>
        </p:nvGraphicFramePr>
        <p:xfrm>
          <a:off x="2254250" y="4518025"/>
          <a:ext cx="6338888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8" name="Equation" r:id="rId15" imgW="6349680" imgH="622080" progId="Equation.DSMT4">
                  <p:embed/>
                </p:oleObj>
              </mc:Choice>
              <mc:Fallback>
                <p:oleObj name="Equation" r:id="rId15" imgW="634968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0" y="4518025"/>
                        <a:ext cx="6338888" cy="617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14613"/>
              </p:ext>
            </p:extLst>
          </p:nvPr>
        </p:nvGraphicFramePr>
        <p:xfrm>
          <a:off x="107950" y="5745163"/>
          <a:ext cx="4362450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49" name="Equation" r:id="rId17" imgW="4368600" imgH="622080" progId="Equation.DSMT4">
                  <p:embed/>
                </p:oleObj>
              </mc:Choice>
              <mc:Fallback>
                <p:oleObj name="Equation" r:id="rId17" imgW="43686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5745163"/>
                        <a:ext cx="4362450" cy="617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5066"/>
              </p:ext>
            </p:extLst>
          </p:nvPr>
        </p:nvGraphicFramePr>
        <p:xfrm>
          <a:off x="4587875" y="5643563"/>
          <a:ext cx="44513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50" name="Equation" r:id="rId19" imgW="4457520" imgH="838080" progId="Equation.DSMT4">
                  <p:embed/>
                </p:oleObj>
              </mc:Choice>
              <mc:Fallback>
                <p:oleObj name="Equation" r:id="rId19" imgW="445752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75" y="5643563"/>
                        <a:ext cx="4451350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4376107" y="907165"/>
            <a:ext cx="13388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-</a:t>
            </a:r>
            <a:r>
              <a:rPr lang="en-US" sz="2000" dirty="0" err="1" smtClean="0">
                <a:latin typeface="Arial"/>
                <a:cs typeface="Arial"/>
              </a:rPr>
              <a:t>r’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28601" y="5234050"/>
            <a:ext cx="79660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Simplify, integrate, and solve for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in terms of W or W in terms of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8494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4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22" grpId="0"/>
      <p:bldP spid="24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Review: Batch Reactor Operation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00600" y="4689144"/>
            <a:ext cx="38239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Batch Volume is constant, V=V</a:t>
            </a:r>
            <a:r>
              <a:rPr lang="en-US" sz="2000" baseline="-25000" dirty="0" smtClean="0">
                <a:solidFill>
                  <a:srgbClr val="006600"/>
                </a:solidFill>
              </a:rPr>
              <a:t>0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908545"/>
              </p:ext>
            </p:extLst>
          </p:nvPr>
        </p:nvGraphicFramePr>
        <p:xfrm>
          <a:off x="4897438" y="1828800"/>
          <a:ext cx="2097087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24" name="Equation" r:id="rId3" imgW="2019240" imgH="622080" progId="Equation.DSMT4">
                  <p:embed/>
                </p:oleObj>
              </mc:Choice>
              <mc:Fallback>
                <p:oleObj name="Equation" r:id="rId3" imgW="20192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438" y="1828800"/>
                        <a:ext cx="2097087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447800" y="1962293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2668730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graphicFrame>
        <p:nvGraphicFramePr>
          <p:cNvPr id="2765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462999"/>
              </p:ext>
            </p:extLst>
          </p:nvPr>
        </p:nvGraphicFramePr>
        <p:xfrm>
          <a:off x="4899025" y="2667000"/>
          <a:ext cx="12573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25" name="Equation" r:id="rId5" imgW="1269720" imgH="406080" progId="Equation.DSMT4">
                  <p:embed/>
                </p:oleObj>
              </mc:Choice>
              <mc:Fallback>
                <p:oleObj name="Equation" r:id="rId5" imgW="1269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9025" y="2667000"/>
                        <a:ext cx="12573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47800" y="327660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2765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839"/>
              </p:ext>
            </p:extLst>
          </p:nvPr>
        </p:nvGraphicFramePr>
        <p:xfrm>
          <a:off x="4943475" y="3347835"/>
          <a:ext cx="20177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26" name="Equation" r:id="rId7" imgW="2019240" imgH="330120" progId="Equation.DSMT4">
                  <p:embed/>
                </p:oleObj>
              </mc:Choice>
              <mc:Fallback>
                <p:oleObj name="Equation" r:id="rId7" imgW="2019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5" y="3347835"/>
                        <a:ext cx="20177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447801" y="4133861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276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044272"/>
              </p:ext>
            </p:extLst>
          </p:nvPr>
        </p:nvGraphicFramePr>
        <p:xfrm>
          <a:off x="4864100" y="3927144"/>
          <a:ext cx="36687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27" name="Equation" r:id="rId9" imgW="3530520" imgH="622080" progId="Equation.DSMT4">
                  <p:embed/>
                </p:oleObj>
              </mc:Choice>
              <mc:Fallback>
                <p:oleObj name="Equation" r:id="rId9" imgW="35305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3927144"/>
                        <a:ext cx="36687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321915"/>
              </p:ext>
            </p:extLst>
          </p:nvPr>
        </p:nvGraphicFramePr>
        <p:xfrm>
          <a:off x="4862513" y="5192816"/>
          <a:ext cx="3784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28" name="Equation" r:id="rId11" imgW="3644640" imgH="622080" progId="Equation.DSMT4">
                  <p:embed/>
                </p:oleObj>
              </mc:Choice>
              <mc:Fallback>
                <p:oleObj name="Equation" r:id="rId11" imgW="36446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2513" y="5192816"/>
                        <a:ext cx="37846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1836568" y="924128"/>
            <a:ext cx="5470864" cy="400110"/>
            <a:chOff x="250396" y="924128"/>
            <a:chExt cx="5470864" cy="400110"/>
          </a:xfrm>
        </p:grpSpPr>
        <p:sp>
          <p:nvSpPr>
            <p:cNvPr id="10" name="TextBox 9"/>
            <p:cNvSpPr txBox="1"/>
            <p:nvPr/>
          </p:nvSpPr>
          <p:spPr>
            <a:xfrm>
              <a:off x="250396" y="924128"/>
              <a:ext cx="23507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 </a:t>
              </a:r>
              <a:r>
                <a:rPr lang="en-US" sz="2000" dirty="0" smtClean="0">
                  <a:latin typeface="Arial"/>
                  <a:cs typeface="Arial"/>
                </a:rPr>
                <a:t>→ B     -</a:t>
              </a:r>
              <a:r>
                <a:rPr lang="en-US" sz="2000" dirty="0" err="1" smtClean="0">
                  <a:latin typeface="Arial"/>
                  <a:cs typeface="Arial"/>
                </a:rPr>
                <a:t>r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r>
                <a:rPr lang="en-US" sz="2000" dirty="0" smtClean="0">
                  <a:latin typeface="Arial"/>
                  <a:cs typeface="Arial"/>
                </a:rPr>
                <a:t> = kC</a:t>
              </a:r>
              <a:r>
                <a:rPr lang="en-US" sz="2000" baseline="-25000" dirty="0" smtClean="0">
                  <a:latin typeface="Arial"/>
                  <a:cs typeface="Arial"/>
                </a:rPr>
                <a:t>A</a:t>
              </a:r>
              <a:r>
                <a:rPr lang="en-US" sz="2000" baseline="30000" dirty="0" smtClean="0">
                  <a:latin typeface="Arial"/>
                  <a:cs typeface="Arial"/>
                </a:rPr>
                <a:t>2</a:t>
              </a:r>
              <a:endParaRPr lang="en-US" sz="2000" dirty="0" smtClean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51564" y="924128"/>
              <a:ext cx="28696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CC0000"/>
                  </a:solidFill>
                </a:rPr>
                <a:t>2</a:t>
              </a:r>
              <a:r>
                <a:rPr lang="en-US" sz="2000" b="1" baseline="30000" dirty="0" smtClean="0">
                  <a:solidFill>
                    <a:srgbClr val="CC0000"/>
                  </a:solidFill>
                </a:rPr>
                <a:t>nd</a:t>
              </a:r>
              <a:r>
                <a:rPr lang="en-US" sz="2000" b="1" dirty="0" smtClean="0">
                  <a:solidFill>
                    <a:srgbClr val="CC0000"/>
                  </a:solidFill>
                </a:rPr>
                <a:t> order reaction rate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8833" y="1325727"/>
            <a:ext cx="9086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time required for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constant V batch reactor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69328" y="5164572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Integrate this equation in order to solve for time, t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30832" y="1832755"/>
            <a:ext cx="1369368" cy="4194279"/>
            <a:chOff x="230832" y="1832755"/>
            <a:chExt cx="1369368" cy="4194279"/>
          </a:xfrm>
        </p:grpSpPr>
        <p:sp>
          <p:nvSpPr>
            <p:cNvPr id="7" name="TextBox 6"/>
            <p:cNvSpPr txBox="1"/>
            <p:nvPr/>
          </p:nvSpPr>
          <p:spPr>
            <a:xfrm rot="16200000">
              <a:off x="-1358476" y="3422063"/>
              <a:ext cx="419427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</a:rPr>
                <a:t>Be able to do these 4 steps, and then integrate to solve for time for ANY REACTION</a:t>
              </a:r>
            </a:p>
          </p:txBody>
        </p:sp>
        <p:sp>
          <p:nvSpPr>
            <p:cNvPr id="8" name="Left Brace 7"/>
            <p:cNvSpPr/>
            <p:nvPr/>
          </p:nvSpPr>
          <p:spPr>
            <a:xfrm>
              <a:off x="1240808" y="1907701"/>
              <a:ext cx="359392" cy="3895589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081892"/>
              </p:ext>
            </p:extLst>
          </p:nvPr>
        </p:nvGraphicFramePr>
        <p:xfrm>
          <a:off x="5347648" y="5859440"/>
          <a:ext cx="241458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29" name="Equation" r:id="rId13" imgW="2324100" imgH="736600" progId="Equation.DSMT4">
                  <p:embed/>
                </p:oleObj>
              </mc:Choice>
              <mc:Fallback>
                <p:oleObj name="Equation" r:id="rId13" imgW="2324100" imgH="7366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648" y="5859440"/>
                        <a:ext cx="2414588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954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Drop Example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76135" y="849630"/>
            <a:ext cx="24004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r’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352800" y="849630"/>
            <a:ext cx="56756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</a:t>
            </a:r>
            <a:r>
              <a:rPr lang="en-US" sz="2000" b="1" dirty="0">
                <a:solidFill>
                  <a:srgbClr val="008000"/>
                </a:solidFill>
              </a:rPr>
              <a:t>gas </a:t>
            </a:r>
            <a:r>
              <a:rPr lang="en-US" sz="2000" b="1" dirty="0" smtClean="0">
                <a:solidFill>
                  <a:srgbClr val="008000"/>
                </a:solidFill>
              </a:rPr>
              <a:t>phase </a:t>
            </a:r>
            <a:r>
              <a:rPr lang="en-US" sz="2000" b="1" dirty="0" err="1" smtClean="0">
                <a:solidFill>
                  <a:srgbClr val="CC0000"/>
                </a:solidFill>
              </a:rPr>
              <a:t>rxn</a:t>
            </a:r>
            <a:r>
              <a:rPr lang="en-US" sz="2000" b="1" dirty="0" smtClean="0">
                <a:solidFill>
                  <a:srgbClr val="CC0000"/>
                </a:solidFill>
              </a:rPr>
              <a:t> non-elementary rate</a:t>
            </a:r>
            <a:endParaRPr lang="en-US" sz="2000" b="1" dirty="0" smtClean="0">
              <a:solidFill>
                <a:srgbClr val="008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232442"/>
            <a:ext cx="8839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This gas phase reaction is carried out isothermally in a PBR.  Relate the catalyst weight to 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graphicFrame>
        <p:nvGraphicFramePr>
          <p:cNvPr id="3073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632200"/>
              </p:ext>
            </p:extLst>
          </p:nvPr>
        </p:nvGraphicFramePr>
        <p:xfrm>
          <a:off x="350838" y="1898650"/>
          <a:ext cx="4451350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6" name="Equation" r:id="rId3" imgW="4457520" imgH="838080" progId="Equation.DSMT4">
                  <p:embed/>
                </p:oleObj>
              </mc:Choice>
              <mc:Fallback>
                <p:oleObj name="Equation" r:id="rId3" imgW="4457520" imgH="838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838" y="1898650"/>
                        <a:ext cx="4451350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767448"/>
              </p:ext>
            </p:extLst>
          </p:nvPr>
        </p:nvGraphicFramePr>
        <p:xfrm>
          <a:off x="5191125" y="1905000"/>
          <a:ext cx="3602038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7" name="Equation" r:id="rId5" imgW="3606480" imgH="736560" progId="Equation.DSMT4">
                  <p:embed/>
                </p:oleObj>
              </mc:Choice>
              <mc:Fallback>
                <p:oleObj name="Equation" r:id="rId5" imgW="36064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25" y="1905000"/>
                        <a:ext cx="3602038" cy="731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543221"/>
              </p:ext>
            </p:extLst>
          </p:nvPr>
        </p:nvGraphicFramePr>
        <p:xfrm>
          <a:off x="3400425" y="2754313"/>
          <a:ext cx="3843338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8" name="Equation" r:id="rId7" imgW="3848040" imgH="761760" progId="Equation.DSMT4">
                  <p:embed/>
                </p:oleObj>
              </mc:Choice>
              <mc:Fallback>
                <p:oleObj name="Equation" r:id="rId7" imgW="38480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0425" y="2754313"/>
                        <a:ext cx="3843338" cy="757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862065" y="2952488"/>
            <a:ext cx="1552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for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175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4676505"/>
              </p:ext>
            </p:extLst>
          </p:nvPr>
        </p:nvGraphicFramePr>
        <p:xfrm>
          <a:off x="1520825" y="3502025"/>
          <a:ext cx="61023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9" name="Equation" r:id="rId9" imgW="6108480" imgH="761760" progId="Equation.DSMT4">
                  <p:embed/>
                </p:oleObj>
              </mc:Choice>
              <mc:Fallback>
                <p:oleObj name="Equation" r:id="rId9" imgW="61084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3502025"/>
                        <a:ext cx="610235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1145987"/>
              </p:ext>
            </p:extLst>
          </p:nvPr>
        </p:nvGraphicFramePr>
        <p:xfrm>
          <a:off x="1508125" y="4308475"/>
          <a:ext cx="612775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60" name="Equation" r:id="rId11" imgW="6134040" imgH="761760" progId="Equation.DSMT4">
                  <p:embed/>
                </p:oleObj>
              </mc:Choice>
              <mc:Fallback>
                <p:oleObj name="Equation" r:id="rId11" imgW="61340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25" y="4308475"/>
                        <a:ext cx="6127750" cy="757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869374"/>
              </p:ext>
            </p:extLst>
          </p:nvPr>
        </p:nvGraphicFramePr>
        <p:xfrm>
          <a:off x="800100" y="5076825"/>
          <a:ext cx="3298825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61" name="Equation" r:id="rId13" imgW="3301920" imgH="1498320" progId="Equation.DSMT4">
                  <p:embed/>
                </p:oleObj>
              </mc:Choice>
              <mc:Fallback>
                <p:oleObj name="Equation" r:id="rId13" imgW="3301920" imgH="1498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" y="5076825"/>
                        <a:ext cx="3298825" cy="148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6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042715"/>
              </p:ext>
            </p:extLst>
          </p:nvPr>
        </p:nvGraphicFramePr>
        <p:xfrm>
          <a:off x="5441373" y="5463194"/>
          <a:ext cx="3616325" cy="109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62" name="Equation" r:id="rId15" imgW="3619440" imgH="1104840" progId="Equation.DSMT4">
                  <p:embed/>
                </p:oleObj>
              </mc:Choice>
              <mc:Fallback>
                <p:oleObj name="Equation" r:id="rId15" imgW="361944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1373" y="5463194"/>
                        <a:ext cx="3616325" cy="1096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1088920" y="5043346"/>
            <a:ext cx="3108960" cy="15087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51872" y="5464036"/>
            <a:ext cx="3352800" cy="11223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4294240" y="1870710"/>
            <a:ext cx="4575440" cy="4572000"/>
            <a:chOff x="4294240" y="1960418"/>
            <a:chExt cx="4575440" cy="4668982"/>
          </a:xfrm>
        </p:grpSpPr>
        <p:grpSp>
          <p:nvGrpSpPr>
            <p:cNvPr id="3" name="Group 36"/>
            <p:cNvGrpSpPr/>
            <p:nvPr/>
          </p:nvGrpSpPr>
          <p:grpSpPr>
            <a:xfrm>
              <a:off x="4294240" y="1960418"/>
              <a:ext cx="4575440" cy="4668982"/>
              <a:chOff x="4294240" y="2026227"/>
              <a:chExt cx="4575440" cy="4668982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4294240" y="5987323"/>
                <a:ext cx="14478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</a:rPr>
                  <a:t>Rearrange eq. for W:</a:t>
                </a: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5440680" y="2026227"/>
                <a:ext cx="3429000" cy="838200"/>
              </a:xfrm>
              <a:prstGeom prst="rect">
                <a:avLst/>
              </a:prstGeom>
              <a:noFill/>
              <a:ln w="4127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0" name="Elbow Connector 19"/>
            <p:cNvCxnSpPr/>
            <p:nvPr/>
          </p:nvCxnSpPr>
          <p:spPr>
            <a:xfrm rot="5400000" flipH="1" flipV="1">
              <a:off x="5120640" y="2858728"/>
              <a:ext cx="3108960" cy="3108960"/>
            </a:xfrm>
            <a:prstGeom prst="bentConnector3">
              <a:avLst>
                <a:gd name="adj1" fmla="val 50000"/>
              </a:avLst>
            </a:prstGeom>
            <a:ln w="158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56981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4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1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31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31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31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31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85019" y="1371600"/>
            <a:ext cx="557396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Startup of a CSTR under isothermal conditions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Semi-batch reactor</a:t>
            </a:r>
          </a:p>
        </p:txBody>
      </p:sp>
    </p:spTree>
    <p:extLst>
      <p:ext uri="{BB962C8B-B14F-4D97-AF65-F5344CB8AC3E}">
        <p14:creationId xmlns:p14="http://schemas.microsoft.com/office/powerpoint/2010/main" val="29582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CSTR Operation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6600" y="914400"/>
            <a:ext cx="22561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</a:t>
            </a:r>
            <a:r>
              <a:rPr lang="en-US" sz="2000" dirty="0" err="1" smtClean="0">
                <a:latin typeface="Arial"/>
                <a:cs typeface="Arial"/>
              </a:rPr>
              <a:t>kC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endParaRPr lang="en-US" sz="2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953862" y="1371600"/>
            <a:ext cx="7236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CSTR volume required to get a conversion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447800" y="1949390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47800" y="2724090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graphicFrame>
        <p:nvGraphicFramePr>
          <p:cNvPr id="2765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615645"/>
              </p:ext>
            </p:extLst>
          </p:nvPr>
        </p:nvGraphicFramePr>
        <p:xfrm>
          <a:off x="4956175" y="2759075"/>
          <a:ext cx="11430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88" name="Equation" r:id="rId3" imgW="1155600" imgH="330120" progId="Equation.DSMT4">
                  <p:embed/>
                </p:oleObj>
              </mc:Choice>
              <mc:Fallback>
                <p:oleObj name="Equation" r:id="rId3" imgW="11556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75" y="2759075"/>
                        <a:ext cx="114300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447800" y="3505200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2765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399343"/>
              </p:ext>
            </p:extLst>
          </p:nvPr>
        </p:nvGraphicFramePr>
        <p:xfrm>
          <a:off x="4956175" y="3576698"/>
          <a:ext cx="1992313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89" name="Equation" r:id="rId5" imgW="1993680" imgH="330120" progId="Equation.DSMT4">
                  <p:embed/>
                </p:oleObj>
              </mc:Choice>
              <mc:Fallback>
                <p:oleObj name="Equation" r:id="rId5" imgW="1993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6175" y="3576698"/>
                        <a:ext cx="1992313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447801" y="4461014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2765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694264"/>
              </p:ext>
            </p:extLst>
          </p:nvPr>
        </p:nvGraphicFramePr>
        <p:xfrm>
          <a:off x="4648200" y="4191000"/>
          <a:ext cx="21097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0" name="Equation" r:id="rId7" imgW="2031840" imgH="698400" progId="Equation.DSMT4">
                  <p:embed/>
                </p:oleObj>
              </mc:Choice>
              <mc:Fallback>
                <p:oleObj name="Equation" r:id="rId7" imgW="20318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191000"/>
                        <a:ext cx="210978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636587"/>
              </p:ext>
            </p:extLst>
          </p:nvPr>
        </p:nvGraphicFramePr>
        <p:xfrm>
          <a:off x="2362200" y="5245100"/>
          <a:ext cx="24399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1" name="Equation" r:id="rId9" imgW="2349360" imgH="698400" progId="Equation.DSMT4">
                  <p:embed/>
                </p:oleObj>
              </mc:Choice>
              <mc:Fallback>
                <p:oleObj name="Equation" r:id="rId9" imgW="23493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245100"/>
                        <a:ext cx="2439987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5703062" y="914400"/>
            <a:ext cx="29177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1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st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085050"/>
              </p:ext>
            </p:extLst>
          </p:nvPr>
        </p:nvGraphicFramePr>
        <p:xfrm>
          <a:off x="4932218" y="1828800"/>
          <a:ext cx="13890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2" name="Equation" r:id="rId11" imgW="1384200" imgH="685800" progId="Equation.3">
                  <p:embed/>
                </p:oleObj>
              </mc:Choice>
              <mc:Fallback>
                <p:oleObj name="Equation" r:id="rId11" imgW="138420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218" y="1828800"/>
                        <a:ext cx="13890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934200" y="41910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Put F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r>
              <a:rPr lang="en-US" sz="2000" dirty="0" smtClean="0">
                <a:solidFill>
                  <a:srgbClr val="0000FF"/>
                </a:solidFill>
              </a:rPr>
              <a:t> in terms of C</a:t>
            </a:r>
            <a:r>
              <a:rPr lang="en-US" sz="2000" baseline="-25000" dirty="0" smtClean="0">
                <a:solidFill>
                  <a:srgbClr val="0000FF"/>
                </a:solidFill>
              </a:rPr>
              <a:t>A0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459163" y="5334000"/>
            <a:ext cx="4572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351790" y="5694218"/>
            <a:ext cx="4572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277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8460667"/>
              </p:ext>
            </p:extLst>
          </p:nvPr>
        </p:nvGraphicFramePr>
        <p:xfrm>
          <a:off x="4830763" y="5251320"/>
          <a:ext cx="19510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93" name="Equation" r:id="rId13" imgW="1879560" imgH="698400" progId="Equation.DSMT4">
                  <p:embed/>
                </p:oleObj>
              </mc:Choice>
              <mc:Fallback>
                <p:oleObj name="Equation" r:id="rId13" imgW="1879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0763" y="5251320"/>
                        <a:ext cx="1951037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6858000" y="5073409"/>
            <a:ext cx="2209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Volume required to achieve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for  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6019800"/>
            <a:ext cx="5649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Be able to do these steps for any order reaction!</a:t>
            </a:r>
          </a:p>
        </p:txBody>
      </p:sp>
      <p:sp>
        <p:nvSpPr>
          <p:cNvPr id="6" name="Left Brace 5"/>
          <p:cNvSpPr/>
          <p:nvPr/>
        </p:nvSpPr>
        <p:spPr>
          <a:xfrm>
            <a:off x="914400" y="2100946"/>
            <a:ext cx="533400" cy="2803724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Elbow Connector 7"/>
          <p:cNvCxnSpPr/>
          <p:nvPr/>
        </p:nvCxnSpPr>
        <p:spPr>
          <a:xfrm flipV="1">
            <a:off x="746760" y="3512824"/>
            <a:ext cx="91440" cy="2743200"/>
          </a:xfrm>
          <a:prstGeom prst="bentConnector3">
            <a:avLst>
              <a:gd name="adj1" fmla="val -30119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343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1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6510108"/>
              </p:ext>
            </p:extLst>
          </p:nvPr>
        </p:nvGraphicFramePr>
        <p:xfrm>
          <a:off x="762000" y="4611255"/>
          <a:ext cx="162083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5" name="Equation" r:id="rId3" imgW="1562040" imgH="698400" progId="Equation.DSMT4">
                  <p:embed/>
                </p:oleObj>
              </mc:Choice>
              <mc:Fallback>
                <p:oleObj name="Equation" r:id="rId3" imgW="15620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611255"/>
                        <a:ext cx="162083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Scaling CSTRs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277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647104"/>
              </p:ext>
            </p:extLst>
          </p:nvPr>
        </p:nvGraphicFramePr>
        <p:xfrm>
          <a:off x="1567656" y="2041237"/>
          <a:ext cx="6008688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6" name="Equation" r:id="rId5" imgW="5790960" imgH="698400" progId="Equation.DSMT4">
                  <p:embed/>
                </p:oleObj>
              </mc:Choice>
              <mc:Fallback>
                <p:oleObj name="Equation" r:id="rId5" imgW="57909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7656" y="2041237"/>
                        <a:ext cx="6008688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962400" y="5543602"/>
            <a:ext cx="4921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Space time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t</a:t>
            </a:r>
            <a:r>
              <a:rPr lang="en-US" sz="2000" dirty="0" smtClean="0">
                <a:solidFill>
                  <a:srgbClr val="006600"/>
                </a:solidFill>
              </a:rPr>
              <a:t> (residence time) required to achieve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for  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irreversible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1" y="912776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/>
              <a:t>If one knows the volume of the pilot-scale reactor required to achieve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, how is this information used to achieve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larger reactor?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28589" y="3213119"/>
            <a:ext cx="68868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k in the small reactor is the same as k in the bigger reactor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5147" y="2741361"/>
            <a:ext cx="8153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Want X</a:t>
            </a:r>
            <a:r>
              <a:rPr lang="en-US" sz="2000" baseline="-25000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in the small reactor to be the same as X</a:t>
            </a:r>
            <a:r>
              <a:rPr lang="en-US" sz="2000" baseline="-25000" dirty="0" smtClean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in the bigger reactor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09922" y="3673876"/>
            <a:ext cx="7924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9900CC"/>
                </a:solidFill>
                <a:latin typeface="Symbol" pitchFamily="18" charset="2"/>
              </a:rPr>
              <a:t>u</a:t>
            </a:r>
            <a:r>
              <a:rPr lang="en-US" sz="2000" baseline="-25000" dirty="0" smtClean="0">
                <a:solidFill>
                  <a:srgbClr val="9900CC"/>
                </a:solidFill>
              </a:rPr>
              <a:t>0</a:t>
            </a:r>
            <a:r>
              <a:rPr lang="en-US" sz="2000" dirty="0" smtClean="0">
                <a:solidFill>
                  <a:srgbClr val="9900CC"/>
                </a:solidFill>
              </a:rPr>
              <a:t> in the small reactor must be different from </a:t>
            </a:r>
            <a:r>
              <a:rPr lang="en-US" sz="2000" dirty="0" smtClean="0">
                <a:solidFill>
                  <a:srgbClr val="9900CC"/>
                </a:solidFill>
                <a:latin typeface="Symbol" pitchFamily="18" charset="2"/>
              </a:rPr>
              <a:t>u</a:t>
            </a:r>
            <a:r>
              <a:rPr lang="en-US" sz="2000" baseline="-25000" dirty="0" smtClean="0">
                <a:solidFill>
                  <a:srgbClr val="9900CC"/>
                </a:solidFill>
              </a:rPr>
              <a:t>0 </a:t>
            </a:r>
            <a:r>
              <a:rPr lang="en-US" sz="2000" dirty="0" smtClean="0">
                <a:solidFill>
                  <a:srgbClr val="9900CC"/>
                </a:solidFill>
              </a:rPr>
              <a:t>in the bigger reactor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1000" y="1676400"/>
            <a:ext cx="4648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Suppose for a 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irreversible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:</a:t>
            </a:r>
          </a:p>
        </p:txBody>
      </p:sp>
      <p:graphicFrame>
        <p:nvGraphicFramePr>
          <p:cNvPr id="3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71384"/>
              </p:ext>
            </p:extLst>
          </p:nvPr>
        </p:nvGraphicFramePr>
        <p:xfrm>
          <a:off x="6270625" y="4600143"/>
          <a:ext cx="1739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7" name="Equation" r:id="rId7" imgW="1676160" imgH="698400" progId="Equation.DSMT4">
                  <p:embed/>
                </p:oleObj>
              </mc:Choice>
              <mc:Fallback>
                <p:oleObj name="Equation" r:id="rId7" imgW="16761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25" y="4600143"/>
                        <a:ext cx="17399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1"/>
          <p:cNvGrpSpPr/>
          <p:nvPr/>
        </p:nvGrpSpPr>
        <p:grpSpPr>
          <a:xfrm>
            <a:off x="2441294" y="4572000"/>
            <a:ext cx="3561311" cy="707886"/>
            <a:chOff x="55418" y="5756564"/>
            <a:chExt cx="3561311" cy="707886"/>
          </a:xfrm>
        </p:grpSpPr>
        <p:sp>
          <p:nvSpPr>
            <p:cNvPr id="37" name="TextBox 36"/>
            <p:cNvSpPr txBox="1"/>
            <p:nvPr/>
          </p:nvSpPr>
          <p:spPr>
            <a:xfrm>
              <a:off x="55418" y="5756564"/>
              <a:ext cx="35429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rgbClr val="0000FF"/>
                  </a:solidFill>
                </a:rPr>
                <a:t>Separate variables we will </a:t>
              </a:r>
            </a:p>
            <a:p>
              <a:pPr algn="ctr"/>
              <a:r>
                <a:rPr lang="en-US" sz="2000" dirty="0" smtClean="0">
                  <a:solidFill>
                    <a:srgbClr val="9900CC"/>
                  </a:solidFill>
                </a:rPr>
                <a:t>vary</a:t>
              </a:r>
              <a:r>
                <a:rPr lang="en-US" sz="2000" dirty="0" smtClean="0">
                  <a:solidFill>
                    <a:srgbClr val="0000FF"/>
                  </a:solidFill>
                </a:rPr>
                <a:t> from those held </a:t>
              </a:r>
              <a:r>
                <a:rPr lang="en-US" sz="2000" dirty="0" smtClean="0">
                  <a:solidFill>
                    <a:schemeClr val="accent6">
                      <a:lumMod val="50000"/>
                    </a:schemeClr>
                  </a:solidFill>
                </a:rPr>
                <a:t>constant</a:t>
              </a: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>
              <a:off x="142009" y="6120245"/>
              <a:ext cx="347472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355942" y="4131076"/>
            <a:ext cx="8432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9900CC"/>
                </a:solidFill>
              </a:rPr>
              <a:t>So the reactor volume must be proportional to the volumetric flow rate </a:t>
            </a:r>
            <a:r>
              <a:rPr lang="en-US" sz="2000" dirty="0" smtClean="0">
                <a:solidFill>
                  <a:srgbClr val="9900CC"/>
                </a:solidFill>
                <a:latin typeface="Symbol" pitchFamily="18" charset="2"/>
              </a:rPr>
              <a:t>u</a:t>
            </a:r>
            <a:r>
              <a:rPr lang="en-US" sz="2000" baseline="-25000" dirty="0" smtClean="0">
                <a:solidFill>
                  <a:srgbClr val="9900CC"/>
                </a:solidFill>
              </a:rPr>
              <a:t>0</a:t>
            </a:r>
            <a:endParaRPr lang="en-US" sz="2000" dirty="0" smtClean="0">
              <a:solidFill>
                <a:srgbClr val="9900CC"/>
              </a:solidFill>
            </a:endParaRPr>
          </a:p>
        </p:txBody>
      </p:sp>
      <p:graphicFrame>
        <p:nvGraphicFramePr>
          <p:cNvPr id="3380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137155"/>
              </p:ext>
            </p:extLst>
          </p:nvPr>
        </p:nvGraphicFramePr>
        <p:xfrm>
          <a:off x="368300" y="5835650"/>
          <a:ext cx="1308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8" name="Equation" r:id="rId9" imgW="1307880" imgH="330120" progId="Equation.DSMT4">
                  <p:embed/>
                </p:oleObj>
              </mc:Choice>
              <mc:Fallback>
                <p:oleObj name="Equation" r:id="rId9" imgW="13078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835650"/>
                        <a:ext cx="1308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155914"/>
              </p:ext>
            </p:extLst>
          </p:nvPr>
        </p:nvGraphicFramePr>
        <p:xfrm>
          <a:off x="2112818" y="5647032"/>
          <a:ext cx="15557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89" name="Equation" r:id="rId11" imgW="1498320" imgH="698400" progId="Equation.DSMT4">
                  <p:embed/>
                </p:oleObj>
              </mc:Choice>
              <mc:Fallback>
                <p:oleObj name="Equation" r:id="rId11" imgW="14983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818" y="5647032"/>
                        <a:ext cx="155575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162731" y="6194034"/>
            <a:ext cx="43107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Be able to do this for any order </a:t>
            </a:r>
            <a:r>
              <a:rPr lang="en-US" sz="2000" dirty="0" err="1" smtClean="0">
                <a:solidFill>
                  <a:srgbClr val="C00000"/>
                </a:solidFill>
              </a:rPr>
              <a:t>rxn</a:t>
            </a:r>
            <a:r>
              <a:rPr lang="en-US" sz="2000" dirty="0" smtClean="0">
                <a:solidFill>
                  <a:srgbClr val="C00000"/>
                </a:solidFill>
              </a:rPr>
              <a:t>!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7858" y="5349150"/>
            <a:ext cx="27590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rgbClr val="C00000"/>
                </a:solidFill>
              </a:rPr>
              <a:t>Eq</a:t>
            </a:r>
            <a:r>
              <a:rPr lang="en-US" sz="1600" dirty="0" smtClean="0">
                <a:solidFill>
                  <a:srgbClr val="C00000"/>
                </a:solidFill>
              </a:rPr>
              <a:t> is for a 1</a:t>
            </a:r>
            <a:r>
              <a:rPr lang="en-US" sz="1600" baseline="30000" dirty="0" smtClean="0">
                <a:solidFill>
                  <a:srgbClr val="C00000"/>
                </a:solidFill>
              </a:rPr>
              <a:t>st</a:t>
            </a:r>
            <a:r>
              <a:rPr lang="en-US" sz="1600" dirty="0" smtClean="0">
                <a:solidFill>
                  <a:srgbClr val="C00000"/>
                </a:solidFill>
              </a:rPr>
              <a:t> order </a:t>
            </a:r>
            <a:r>
              <a:rPr lang="en-US" sz="1600" dirty="0" err="1" smtClean="0">
                <a:solidFill>
                  <a:srgbClr val="C00000"/>
                </a:solidFill>
              </a:rPr>
              <a:t>rxn</a:t>
            </a:r>
            <a:r>
              <a:rPr lang="en-US" sz="1600" dirty="0" smtClean="0">
                <a:solidFill>
                  <a:srgbClr val="C00000"/>
                </a:solidFill>
              </a:rPr>
              <a:t> only!</a:t>
            </a:r>
          </a:p>
        </p:txBody>
      </p:sp>
      <p:sp>
        <p:nvSpPr>
          <p:cNvPr id="4" name="Rectangle 3"/>
          <p:cNvSpPr/>
          <p:nvPr/>
        </p:nvSpPr>
        <p:spPr>
          <a:xfrm>
            <a:off x="637218" y="4626592"/>
            <a:ext cx="1917963" cy="70788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7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</a:t>
            </a:r>
            <a:r>
              <a:rPr lang="en-US" dirty="0" err="1" smtClean="0">
                <a:solidFill>
                  <a:schemeClr val="tx1"/>
                </a:solidFill>
              </a:rPr>
              <a:t>Damköhler</a:t>
            </a:r>
            <a:r>
              <a:rPr lang="en-US" dirty="0" smtClean="0">
                <a:solidFill>
                  <a:schemeClr val="tx1"/>
                </a:solidFill>
              </a:rPr>
              <a:t> Number, Da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068887"/>
              </p:ext>
            </p:extLst>
          </p:nvPr>
        </p:nvGraphicFramePr>
        <p:xfrm>
          <a:off x="1225550" y="990600"/>
          <a:ext cx="6692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62" name="Equation" r:id="rId3" imgW="6692760" imgH="698400" progId="Equation.DSMT4">
                  <p:embed/>
                </p:oleObj>
              </mc:Choice>
              <mc:Fallback>
                <p:oleObj name="Equation" r:id="rId3" imgW="66927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5550" y="990600"/>
                        <a:ext cx="6692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6706" y="1828800"/>
            <a:ext cx="84705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Estimates the degree of conversion that can be obtained in a flow reactor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7438" y="2286000"/>
            <a:ext cx="3801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First order irreversible reaction:</a:t>
            </a:r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6208352"/>
              </p:ext>
            </p:extLst>
          </p:nvPr>
        </p:nvGraphicFramePr>
        <p:xfrm>
          <a:off x="1358900" y="2730500"/>
          <a:ext cx="2413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63" name="Equation" r:id="rId5" imgW="2412720" imgH="698400" progId="Equation.DSMT4">
                  <p:embed/>
                </p:oleObj>
              </mc:Choice>
              <mc:Fallback>
                <p:oleObj name="Equation" r:id="rId5" imgW="2412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2730500"/>
                        <a:ext cx="2413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Connector 9"/>
          <p:cNvCxnSpPr/>
          <p:nvPr/>
        </p:nvCxnSpPr>
        <p:spPr>
          <a:xfrm>
            <a:off x="3124200" y="2807482"/>
            <a:ext cx="3810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96045" y="3188482"/>
            <a:ext cx="41148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57761"/>
              </p:ext>
            </p:extLst>
          </p:nvPr>
        </p:nvGraphicFramePr>
        <p:xfrm>
          <a:off x="3886200" y="2737632"/>
          <a:ext cx="1257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64" name="Equation" r:id="rId7" imgW="1257120" imgH="685800" progId="Equation.DSMT4">
                  <p:embed/>
                </p:oleObj>
              </mc:Choice>
              <mc:Fallback>
                <p:oleObj name="Equation" r:id="rId7" imgW="12571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737632"/>
                        <a:ext cx="12573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8790671"/>
              </p:ext>
            </p:extLst>
          </p:nvPr>
        </p:nvGraphicFramePr>
        <p:xfrm>
          <a:off x="5362575" y="2947182"/>
          <a:ext cx="12065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65" name="Equation" r:id="rId9" imgW="1206360" imgH="253800" progId="Equation.DSMT4">
                  <p:embed/>
                </p:oleObj>
              </mc:Choice>
              <mc:Fallback>
                <p:oleObj name="Equation" r:id="rId9" imgW="12063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2575" y="2947182"/>
                        <a:ext cx="12065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6640034" y="2646218"/>
            <a:ext cx="1447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1</a:t>
            </a:r>
            <a:r>
              <a:rPr lang="en-US" baseline="30000" dirty="0" smtClean="0">
                <a:solidFill>
                  <a:srgbClr val="7030A0"/>
                </a:solidFill>
              </a:rPr>
              <a:t>st</a:t>
            </a:r>
            <a:r>
              <a:rPr lang="en-US" dirty="0" smtClean="0">
                <a:solidFill>
                  <a:srgbClr val="7030A0"/>
                </a:solidFill>
              </a:rPr>
              <a:t> order irreversible reaction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6794" y="3886200"/>
            <a:ext cx="4102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Second order irreversible reaction:</a:t>
            </a:r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6681429"/>
              </p:ext>
            </p:extLst>
          </p:nvPr>
        </p:nvGraphicFramePr>
        <p:xfrm>
          <a:off x="749300" y="4330700"/>
          <a:ext cx="25273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66" name="Equation" r:id="rId11" imgW="2527200" imgH="774360" progId="Equation.DSMT4">
                  <p:embed/>
                </p:oleObj>
              </mc:Choice>
              <mc:Fallback>
                <p:oleObj name="Equation" r:id="rId11" imgW="25272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4330700"/>
                        <a:ext cx="252730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2927946" y="4357505"/>
            <a:ext cx="91440" cy="1828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440616" y="4859006"/>
            <a:ext cx="41148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0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862645"/>
              </p:ext>
            </p:extLst>
          </p:nvPr>
        </p:nvGraphicFramePr>
        <p:xfrm>
          <a:off x="3401682" y="4402253"/>
          <a:ext cx="1727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67" name="Equation" r:id="rId13" imgW="1726920" imgH="698400" progId="Equation.DSMT4">
                  <p:embed/>
                </p:oleObj>
              </mc:Choice>
              <mc:Fallback>
                <p:oleObj name="Equation" r:id="rId13" imgW="17269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1682" y="4402253"/>
                        <a:ext cx="17272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0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229435"/>
              </p:ext>
            </p:extLst>
          </p:nvPr>
        </p:nvGraphicFramePr>
        <p:xfrm>
          <a:off x="5319382" y="4577986"/>
          <a:ext cx="1638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68" name="Equation" r:id="rId15" imgW="1638000" imgH="330120" progId="Equation.DSMT4">
                  <p:embed/>
                </p:oleObj>
              </mc:Choice>
              <mc:Fallback>
                <p:oleObj name="Equation" r:id="rId15" imgW="1638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9382" y="4577986"/>
                        <a:ext cx="1638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7033882" y="4258270"/>
            <a:ext cx="14477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2</a:t>
            </a:r>
            <a:r>
              <a:rPr lang="en-US" baseline="30000" dirty="0" smtClean="0">
                <a:solidFill>
                  <a:srgbClr val="7030A0"/>
                </a:solidFill>
              </a:rPr>
              <a:t>nd</a:t>
            </a:r>
            <a:r>
              <a:rPr lang="en-US" dirty="0" smtClean="0">
                <a:solidFill>
                  <a:srgbClr val="7030A0"/>
                </a:solidFill>
              </a:rPr>
              <a:t> order irreversible reaction</a:t>
            </a:r>
            <a:endParaRPr lang="en-US" dirty="0">
              <a:solidFill>
                <a:srgbClr val="7030A0"/>
              </a:solidFill>
            </a:endParaRPr>
          </a:p>
        </p:txBody>
      </p:sp>
      <p:graphicFrame>
        <p:nvGraphicFramePr>
          <p:cNvPr id="460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158222"/>
              </p:ext>
            </p:extLst>
          </p:nvPr>
        </p:nvGraphicFramePr>
        <p:xfrm>
          <a:off x="1600200" y="5781472"/>
          <a:ext cx="13287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69" name="Equation" r:id="rId17" imgW="1282680" imgH="609480" progId="Equation.DSMT4">
                  <p:embed/>
                </p:oleObj>
              </mc:Choice>
              <mc:Fallback>
                <p:oleObj name="Equation" r:id="rId17" imgW="12826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781472"/>
                        <a:ext cx="1328737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69898" y="5248072"/>
            <a:ext cx="88042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How is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related to Da in </a:t>
            </a:r>
            <a:r>
              <a:rPr lang="en-US" sz="2000" dirty="0" smtClean="0">
                <a:solidFill>
                  <a:srgbClr val="0000FF"/>
                </a:solidFill>
              </a:rPr>
              <a:t>a first order irreversible reaction in a flow reactor?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69867" y="5705272"/>
            <a:ext cx="30029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If </a:t>
            </a:r>
            <a:r>
              <a:rPr lang="en-US" sz="2000" dirty="0" err="1" smtClean="0">
                <a:solidFill>
                  <a:srgbClr val="006600"/>
                </a:solidFill>
              </a:rPr>
              <a:t>Da</a:t>
            </a:r>
            <a:r>
              <a:rPr lang="en-US" sz="2000" dirty="0" smtClean="0">
                <a:solidFill>
                  <a:srgbClr val="006600"/>
                </a:solidFill>
              </a:rPr>
              <a:t> &lt; 0.1, then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&lt; 0.1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67337" y="6162472"/>
            <a:ext cx="29324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If </a:t>
            </a:r>
            <a:r>
              <a:rPr lang="en-US" sz="2000" dirty="0" err="1" smtClean="0">
                <a:solidFill>
                  <a:srgbClr val="006600"/>
                </a:solidFill>
              </a:rPr>
              <a:t>Da</a:t>
            </a:r>
            <a:r>
              <a:rPr lang="en-US" sz="2000" dirty="0" smtClean="0">
                <a:solidFill>
                  <a:srgbClr val="006600"/>
                </a:solidFill>
              </a:rPr>
              <a:t> &gt; 10, then X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 &gt; 0.9</a:t>
            </a:r>
          </a:p>
        </p:txBody>
      </p:sp>
      <p:graphicFrame>
        <p:nvGraphicFramePr>
          <p:cNvPr id="4609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274673"/>
              </p:ext>
            </p:extLst>
          </p:nvPr>
        </p:nvGraphicFramePr>
        <p:xfrm>
          <a:off x="3026733" y="5781472"/>
          <a:ext cx="170973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70" name="Equation" r:id="rId19" imgW="1650960" imgH="609480" progId="Equation.DSMT4">
                  <p:embed/>
                </p:oleObj>
              </mc:Choice>
              <mc:Fallback>
                <p:oleObj name="Equation" r:id="rId19" imgW="16509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6733" y="5781472"/>
                        <a:ext cx="1709738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880142"/>
              </p:ext>
            </p:extLst>
          </p:nvPr>
        </p:nvGraphicFramePr>
        <p:xfrm>
          <a:off x="4287982" y="3560618"/>
          <a:ext cx="9779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71" name="Equation" r:id="rId21" imgW="977760" imgH="330120" progId="Equation.DSMT4">
                  <p:embed/>
                </p:oleObj>
              </mc:Choice>
              <mc:Fallback>
                <p:oleObj name="Equation" r:id="rId21" imgW="9777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982" y="3560618"/>
                        <a:ext cx="9779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257800" y="3505200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0412" y="5730070"/>
            <a:ext cx="1359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From slide L6-7: </a:t>
            </a:r>
          </a:p>
        </p:txBody>
      </p:sp>
    </p:spTree>
    <p:extLst>
      <p:ext uri="{BB962C8B-B14F-4D97-AF65-F5344CB8AC3E}">
        <p14:creationId xmlns:p14="http://schemas.microsoft.com/office/powerpoint/2010/main" val="282423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8" name="Object 1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0210460"/>
              </p:ext>
            </p:extLst>
          </p:nvPr>
        </p:nvGraphicFramePr>
        <p:xfrm>
          <a:off x="4419600" y="4835818"/>
          <a:ext cx="35655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0" name="Equation" r:id="rId3" imgW="3530520" imgH="761760" progId="Equation.DSMT4">
                  <p:embed/>
                </p:oleObj>
              </mc:Choice>
              <mc:Fallback>
                <p:oleObj name="Equation" r:id="rId3" imgW="35305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835818"/>
                        <a:ext cx="3565525" cy="768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143000"/>
          </a:xfrm>
        </p:spPr>
        <p:txBody>
          <a:bodyPr>
            <a:noAutofit/>
          </a:bodyPr>
          <a:lstStyle/>
          <a:p>
            <a:r>
              <a:rPr lang="en-US" altLang="zh-TW" sz="3800" dirty="0" smtClean="0">
                <a:solidFill>
                  <a:schemeClr val="tx1"/>
                </a:solidFill>
              </a:rPr>
              <a:t>Review: Sizing CSTRs for 2</a:t>
            </a:r>
            <a:r>
              <a:rPr lang="en-US" altLang="zh-TW" sz="3800" baseline="30000" dirty="0" smtClean="0">
                <a:solidFill>
                  <a:schemeClr val="tx1"/>
                </a:solidFill>
              </a:rPr>
              <a:t>nd</a:t>
            </a:r>
            <a:r>
              <a:rPr lang="en-US" altLang="zh-TW" sz="3800" dirty="0" smtClean="0">
                <a:solidFill>
                  <a:schemeClr val="tx1"/>
                </a:solidFill>
              </a:rPr>
              <a:t> Order </a:t>
            </a:r>
            <a:r>
              <a:rPr lang="en-US" altLang="zh-TW" sz="3800" dirty="0" err="1" smtClean="0">
                <a:solidFill>
                  <a:schemeClr val="tx1"/>
                </a:solidFill>
              </a:rPr>
              <a:t>Rxn</a:t>
            </a:r>
            <a:endParaRPr lang="en-US" altLang="zh-TW" sz="3800" dirty="0" smtClean="0">
              <a:solidFill>
                <a:schemeClr val="tx1"/>
              </a:solidFill>
            </a:endParaRPr>
          </a:p>
        </p:txBody>
      </p:sp>
      <p:sp>
        <p:nvSpPr>
          <p:cNvPr id="10250" name="Rectangle 3"/>
          <p:cNvSpPr>
            <a:spLocks noChangeArrowheads="1"/>
          </p:cNvSpPr>
          <p:nvPr/>
        </p:nvSpPr>
        <p:spPr bwMode="auto">
          <a:xfrm>
            <a:off x="4572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30000"/>
              </a:spcBef>
              <a:spcAft>
                <a:spcPts val="3000"/>
              </a:spcAft>
              <a:buFontTx/>
              <a:buChar char="•"/>
            </a:pPr>
            <a:r>
              <a:rPr lang="en-GB" altLang="zh-TW" sz="2000" dirty="0" smtClean="0"/>
              <a:t>Mole balance</a:t>
            </a:r>
            <a:endParaRPr lang="en-GB" altLang="zh-TW" sz="2000" dirty="0"/>
          </a:p>
          <a:p>
            <a:pPr marL="342900" indent="-342900" algn="l">
              <a:spcBef>
                <a:spcPct val="30000"/>
              </a:spcBef>
              <a:spcAft>
                <a:spcPts val="1200"/>
              </a:spcAft>
              <a:buFontTx/>
              <a:buChar char="•"/>
            </a:pPr>
            <a:r>
              <a:rPr lang="en-GB" altLang="zh-TW" sz="2000" dirty="0" smtClean="0"/>
              <a:t>Rate </a:t>
            </a:r>
            <a:r>
              <a:rPr lang="en-GB" altLang="zh-TW" sz="2000" dirty="0"/>
              <a:t>laws</a:t>
            </a:r>
          </a:p>
          <a:p>
            <a:pPr marL="342900" indent="-342900" algn="l">
              <a:spcBef>
                <a:spcPct val="30000"/>
              </a:spcBef>
              <a:spcAft>
                <a:spcPts val="2400"/>
              </a:spcAft>
              <a:buFontTx/>
              <a:buChar char="•"/>
            </a:pPr>
            <a:r>
              <a:rPr lang="en-GB" altLang="zh-TW" sz="2000" dirty="0"/>
              <a:t>Stoichiometry</a:t>
            </a:r>
          </a:p>
          <a:p>
            <a:pPr marL="342900" indent="-342900" algn="l">
              <a:spcBef>
                <a:spcPct val="30000"/>
              </a:spcBef>
              <a:spcAft>
                <a:spcPts val="1200"/>
              </a:spcAft>
              <a:buFontTx/>
              <a:buChar char="•"/>
            </a:pPr>
            <a:r>
              <a:rPr lang="en-GB" altLang="zh-TW" sz="2000" dirty="0" smtClean="0"/>
              <a:t>Combine</a:t>
            </a:r>
            <a:endParaRPr lang="en-GB" altLang="zh-TW" sz="2000" dirty="0"/>
          </a:p>
        </p:txBody>
      </p:sp>
      <p:graphicFrame>
        <p:nvGraphicFramePr>
          <p:cNvPr id="10242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42894567"/>
              </p:ext>
            </p:extLst>
          </p:nvPr>
        </p:nvGraphicFramePr>
        <p:xfrm>
          <a:off x="2755900" y="1828800"/>
          <a:ext cx="2260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1" name="Equation" r:id="rId5" imgW="2260440" imgH="685800" progId="Equation.DSMT4">
                  <p:embed/>
                </p:oleObj>
              </mc:Choice>
              <mc:Fallback>
                <p:oleObj name="Equation" r:id="rId5" imgW="2260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5900" y="1828800"/>
                        <a:ext cx="22606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08194797"/>
              </p:ext>
            </p:extLst>
          </p:nvPr>
        </p:nvGraphicFramePr>
        <p:xfrm>
          <a:off x="2743200" y="2684463"/>
          <a:ext cx="11430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2" name="Equation" r:id="rId7" imgW="1269720" imgH="406080" progId="Equation.DSMT4">
                  <p:embed/>
                </p:oleObj>
              </mc:Choice>
              <mc:Fallback>
                <p:oleObj name="Equation" r:id="rId7" imgW="1269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684463"/>
                        <a:ext cx="11430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6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26684900"/>
              </p:ext>
            </p:extLst>
          </p:nvPr>
        </p:nvGraphicFramePr>
        <p:xfrm>
          <a:off x="2743200" y="3333750"/>
          <a:ext cx="18097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3" name="Equation" r:id="rId9" imgW="1815840" imgH="330120" progId="Equation.DSMT4">
                  <p:embed/>
                </p:oleObj>
              </mc:Choice>
              <mc:Fallback>
                <p:oleObj name="Equation" r:id="rId9" imgW="18158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333750"/>
                        <a:ext cx="18097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177142"/>
              </p:ext>
            </p:extLst>
          </p:nvPr>
        </p:nvGraphicFramePr>
        <p:xfrm>
          <a:off x="2713038" y="3836988"/>
          <a:ext cx="19621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4" name="Equation" r:id="rId11" imgW="2108160" imgH="761760" progId="Equation.DSMT4">
                  <p:embed/>
                </p:oleObj>
              </mc:Choice>
              <mc:Fallback>
                <p:oleObj name="Equation" r:id="rId11" imgW="2108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3836988"/>
                        <a:ext cx="1962150" cy="768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5364555" y="4069335"/>
            <a:ext cx="4122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dirty="0"/>
              <a:t>or</a:t>
            </a:r>
          </a:p>
        </p:txBody>
      </p:sp>
      <p:graphicFrame>
        <p:nvGraphicFramePr>
          <p:cNvPr id="1024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100255"/>
              </p:ext>
            </p:extLst>
          </p:nvPr>
        </p:nvGraphicFramePr>
        <p:xfrm>
          <a:off x="5889560" y="3841750"/>
          <a:ext cx="2290762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5" name="Equation" r:id="rId13" imgW="2476440" imgH="774360" progId="Equation.DSMT4">
                  <p:embed/>
                </p:oleObj>
              </mc:Choice>
              <mc:Fallback>
                <p:oleObj name="Equation" r:id="rId13" imgW="247644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560" y="3841750"/>
                        <a:ext cx="2290762" cy="7762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820340"/>
              </p:ext>
            </p:extLst>
          </p:nvPr>
        </p:nvGraphicFramePr>
        <p:xfrm>
          <a:off x="6019800" y="5771947"/>
          <a:ext cx="2495550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96" name="Equation" r:id="rId15" imgW="2705040" imgH="685800" progId="Equation.DSMT4">
                  <p:embed/>
                </p:oleObj>
              </mc:Choice>
              <mc:Fallback>
                <p:oleObj name="Equation" r:id="rId15" imgW="27050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771947"/>
                        <a:ext cx="2495550" cy="6842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53862" y="1352490"/>
            <a:ext cx="7236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the CSTR volume required to get a conversion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1090360" y="914400"/>
            <a:ext cx="6963281" cy="400110"/>
            <a:chOff x="3276600" y="914400"/>
            <a:chExt cx="6963281" cy="400110"/>
          </a:xfrm>
        </p:grpSpPr>
        <p:sp>
          <p:nvSpPr>
            <p:cNvPr id="15" name="TextBox 14"/>
            <p:cNvSpPr txBox="1"/>
            <p:nvPr/>
          </p:nvSpPr>
          <p:spPr>
            <a:xfrm>
              <a:off x="3276600" y="914400"/>
              <a:ext cx="23507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 </a:t>
              </a:r>
              <a:r>
                <a:rPr lang="en-US" sz="2000" dirty="0" smtClean="0">
                  <a:latin typeface="Arial"/>
                  <a:cs typeface="Arial"/>
                </a:rPr>
                <a:t>→ B     -</a:t>
              </a:r>
              <a:r>
                <a:rPr lang="en-US" sz="2000" dirty="0" err="1" smtClean="0">
                  <a:latin typeface="Arial"/>
                  <a:cs typeface="Arial"/>
                </a:rPr>
                <a:t>r</a:t>
              </a:r>
              <a:r>
                <a:rPr lang="en-US" sz="2000" baseline="-25000" dirty="0" err="1" smtClean="0">
                  <a:latin typeface="Arial"/>
                  <a:cs typeface="Arial"/>
                </a:rPr>
                <a:t>A</a:t>
              </a:r>
              <a:r>
                <a:rPr lang="en-US" sz="2000" dirty="0" smtClean="0">
                  <a:latin typeface="Arial"/>
                  <a:cs typeface="Arial"/>
                </a:rPr>
                <a:t> = kC</a:t>
              </a:r>
              <a:r>
                <a:rPr lang="en-US" sz="2000" baseline="-25000" dirty="0" smtClean="0">
                  <a:latin typeface="Arial"/>
                  <a:cs typeface="Arial"/>
                </a:rPr>
                <a:t>A</a:t>
              </a:r>
              <a:r>
                <a:rPr lang="en-US" sz="2000" baseline="30000" dirty="0" smtClean="0">
                  <a:latin typeface="Arial"/>
                  <a:cs typeface="Arial"/>
                </a:rPr>
                <a:t>2</a:t>
              </a:r>
              <a:endParaRPr lang="en-US" sz="2000" dirty="0" smtClean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03062" y="914400"/>
              <a:ext cx="45368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CC0000"/>
                  </a:solidFill>
                </a:rPr>
                <a:t>Liquid-phase 2</a:t>
              </a:r>
              <a:r>
                <a:rPr lang="en-US" sz="2000" b="1" baseline="30000" dirty="0" smtClean="0">
                  <a:solidFill>
                    <a:srgbClr val="CC0000"/>
                  </a:solidFill>
                </a:rPr>
                <a:t>nd</a:t>
              </a:r>
              <a:r>
                <a:rPr lang="en-US" sz="2000" b="1" dirty="0" smtClean="0">
                  <a:solidFill>
                    <a:srgbClr val="CC0000"/>
                  </a:solidFill>
                </a:rPr>
                <a:t> order reaction rate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97749" y="5010090"/>
            <a:ext cx="2845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In terms of conversion?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614152" y="3429000"/>
            <a:ext cx="28440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CC"/>
                </a:solidFill>
              </a:rPr>
              <a:t>In terms of space time?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124200" y="5742057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CC"/>
                </a:solidFill>
              </a:rPr>
              <a:t>In terms of X</a:t>
            </a:r>
            <a:r>
              <a:rPr lang="en-US" sz="2000" baseline="-25000" dirty="0" smtClean="0">
                <a:solidFill>
                  <a:srgbClr val="0000CC"/>
                </a:solidFill>
              </a:rPr>
              <a:t>A</a:t>
            </a:r>
            <a:r>
              <a:rPr lang="en-US" sz="2000" dirty="0" smtClean="0">
                <a:solidFill>
                  <a:srgbClr val="0000CC"/>
                </a:solidFill>
              </a:rPr>
              <a:t> as a function of Da?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19767" y="5484925"/>
            <a:ext cx="2352033" cy="1017475"/>
            <a:chOff x="-8805" y="5676794"/>
            <a:chExt cx="2352033" cy="1017475"/>
          </a:xfrm>
        </p:grpSpPr>
        <p:graphicFrame>
          <p:nvGraphicFramePr>
            <p:cNvPr id="21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38492216"/>
                </p:ext>
              </p:extLst>
            </p:nvPr>
          </p:nvGraphicFramePr>
          <p:xfrm>
            <a:off x="587454" y="6364069"/>
            <a:ext cx="13208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0097" name="Equation" r:id="rId17" imgW="1320480" imgH="330120" progId="Equation.DSMT4">
                    <p:embed/>
                  </p:oleObj>
                </mc:Choice>
                <mc:Fallback>
                  <p:oleObj name="Equation" r:id="rId17" imgW="132048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7454" y="6364069"/>
                          <a:ext cx="1320800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Rectangle 21"/>
            <p:cNvSpPr/>
            <p:nvPr/>
          </p:nvSpPr>
          <p:spPr>
            <a:xfrm>
              <a:off x="-8805" y="5676794"/>
              <a:ext cx="235203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 err="1" smtClean="0">
                  <a:solidFill>
                    <a:srgbClr val="7030A0"/>
                  </a:solidFill>
                </a:rPr>
                <a:t>Eq</a:t>
              </a:r>
              <a:r>
                <a:rPr lang="en-US" dirty="0" smtClean="0">
                  <a:solidFill>
                    <a:srgbClr val="7030A0"/>
                  </a:solidFill>
                </a:rPr>
                <a:t> is for a 2</a:t>
              </a:r>
              <a:r>
                <a:rPr lang="en-US" baseline="30000" dirty="0" smtClean="0">
                  <a:solidFill>
                    <a:srgbClr val="7030A0"/>
                  </a:solidFill>
                </a:rPr>
                <a:t>nd</a:t>
              </a:r>
              <a:r>
                <a:rPr lang="en-US" dirty="0" smtClean="0">
                  <a:solidFill>
                    <a:srgbClr val="7030A0"/>
                  </a:solidFill>
                </a:rPr>
                <a:t> order liquid irreversible </a:t>
              </a:r>
              <a:r>
                <a:rPr lang="en-US" dirty="0" err="1" smtClean="0">
                  <a:solidFill>
                    <a:srgbClr val="7030A0"/>
                  </a:solidFill>
                </a:rPr>
                <a:t>rxn</a:t>
              </a:r>
              <a:endParaRPr lang="en-US" dirty="0">
                <a:solidFill>
                  <a:srgbClr val="7030A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5463469" y="2832705"/>
            <a:ext cx="3145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Be able to do these steps!</a:t>
            </a:r>
          </a:p>
        </p:txBody>
      </p:sp>
      <p:sp>
        <p:nvSpPr>
          <p:cNvPr id="24" name="Left Brace 23"/>
          <p:cNvSpPr/>
          <p:nvPr/>
        </p:nvSpPr>
        <p:spPr>
          <a:xfrm flipH="1">
            <a:off x="4876800" y="1752600"/>
            <a:ext cx="533400" cy="2560320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2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n CSTRs in Series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1806454" y="914400"/>
            <a:ext cx="5531092" cy="927965"/>
            <a:chOff x="255733" y="713510"/>
            <a:chExt cx="5531092" cy="927965"/>
          </a:xfrm>
        </p:grpSpPr>
        <p:grpSp>
          <p:nvGrpSpPr>
            <p:cNvPr id="3" name="Group 28"/>
            <p:cNvGrpSpPr/>
            <p:nvPr/>
          </p:nvGrpSpPr>
          <p:grpSpPr>
            <a:xfrm>
              <a:off x="255733" y="713510"/>
              <a:ext cx="4454846" cy="927965"/>
              <a:chOff x="234951" y="1358035"/>
              <a:chExt cx="4454846" cy="927965"/>
            </a:xfrm>
          </p:grpSpPr>
          <p:grpSp>
            <p:nvGrpSpPr>
              <p:cNvPr id="4" name="Group 15"/>
              <p:cNvGrpSpPr>
                <a:grpSpLocks/>
              </p:cNvGrpSpPr>
              <p:nvPr/>
            </p:nvGrpSpPr>
            <p:grpSpPr bwMode="auto">
              <a:xfrm>
                <a:off x="381000" y="1389063"/>
                <a:ext cx="4106862" cy="896937"/>
                <a:chOff x="1504" y="1793"/>
                <a:chExt cx="2587" cy="565"/>
              </a:xfrm>
            </p:grpSpPr>
            <p:grpSp>
              <p:nvGrpSpPr>
                <p:cNvPr id="7" name="Group 16"/>
                <p:cNvGrpSpPr>
                  <a:grpSpLocks/>
                </p:cNvGrpSpPr>
                <p:nvPr/>
              </p:nvGrpSpPr>
              <p:grpSpPr bwMode="auto">
                <a:xfrm>
                  <a:off x="1893" y="1793"/>
                  <a:ext cx="569" cy="452"/>
                  <a:chOff x="1893" y="1793"/>
                  <a:chExt cx="569" cy="452"/>
                </a:xfrm>
              </p:grpSpPr>
              <p:sp>
                <p:nvSpPr>
                  <p:cNvPr id="15" name="AutoShape 17"/>
                  <p:cNvSpPr>
                    <a:spLocks noChangeArrowheads="1"/>
                  </p:cNvSpPr>
                  <p:nvPr/>
                </p:nvSpPr>
                <p:spPr bwMode="auto">
                  <a:xfrm>
                    <a:off x="1893" y="1847"/>
                    <a:ext cx="569" cy="398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086" y="1793"/>
                    <a:ext cx="267" cy="383"/>
                    <a:chOff x="2086" y="1769"/>
                    <a:chExt cx="267" cy="383"/>
                  </a:xfrm>
                </p:grpSpPr>
                <p:grpSp>
                  <p:nvGrpSpPr>
                    <p:cNvPr id="11" name="Group 1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6" y="2021"/>
                      <a:ext cx="267" cy="131"/>
                      <a:chOff x="871" y="2083"/>
                      <a:chExt cx="267" cy="131"/>
                    </a:xfrm>
                  </p:grpSpPr>
                  <p:sp>
                    <p:nvSpPr>
                      <p:cNvPr id="19" name="Freeform 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71" y="2102"/>
                        <a:ext cx="147" cy="112"/>
                      </a:xfrm>
                      <a:custGeom>
                        <a:avLst/>
                        <a:gdLst>
                          <a:gd name="T0" fmla="*/ 142 w 147"/>
                          <a:gd name="T1" fmla="*/ 36 h 112"/>
                          <a:gd name="T2" fmla="*/ 48 w 147"/>
                          <a:gd name="T3" fmla="*/ 12 h 112"/>
                          <a:gd name="T4" fmla="*/ 17 w 147"/>
                          <a:gd name="T5" fmla="*/ 106 h 112"/>
                          <a:gd name="T6" fmla="*/ 142 w 147"/>
                          <a:gd name="T7" fmla="*/ 36 h 112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47"/>
                          <a:gd name="T13" fmla="*/ 0 h 112"/>
                          <a:gd name="T14" fmla="*/ 147 w 147"/>
                          <a:gd name="T15" fmla="*/ 112 h 112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47" h="112">
                            <a:moveTo>
                              <a:pt x="142" y="36"/>
                            </a:moveTo>
                            <a:cubicBezTo>
                              <a:pt x="147" y="20"/>
                              <a:pt x="69" y="0"/>
                              <a:pt x="48" y="12"/>
                            </a:cubicBezTo>
                            <a:cubicBezTo>
                              <a:pt x="27" y="24"/>
                              <a:pt x="0" y="100"/>
                              <a:pt x="17" y="106"/>
                            </a:cubicBezTo>
                            <a:cubicBezTo>
                              <a:pt x="34" y="112"/>
                              <a:pt x="137" y="52"/>
                              <a:pt x="142" y="36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0" name="Freeform 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20" y="2083"/>
                        <a:ext cx="118" cy="118"/>
                      </a:xfrm>
                      <a:custGeom>
                        <a:avLst/>
                        <a:gdLst>
                          <a:gd name="T0" fmla="*/ 1 w 118"/>
                          <a:gd name="T1" fmla="*/ 55 h 118"/>
                          <a:gd name="T2" fmla="*/ 102 w 118"/>
                          <a:gd name="T3" fmla="*/ 9 h 118"/>
                          <a:gd name="T4" fmla="*/ 94 w 118"/>
                          <a:gd name="T5" fmla="*/ 110 h 118"/>
                          <a:gd name="T6" fmla="*/ 1 w 118"/>
                          <a:gd name="T7" fmla="*/ 55 h 118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18"/>
                          <a:gd name="T13" fmla="*/ 0 h 118"/>
                          <a:gd name="T14" fmla="*/ 118 w 118"/>
                          <a:gd name="T15" fmla="*/ 118 h 118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18" h="118">
                            <a:moveTo>
                              <a:pt x="1" y="55"/>
                            </a:moveTo>
                            <a:cubicBezTo>
                              <a:pt x="2" y="38"/>
                              <a:pt x="86" y="0"/>
                              <a:pt x="102" y="9"/>
                            </a:cubicBezTo>
                            <a:cubicBezTo>
                              <a:pt x="118" y="18"/>
                              <a:pt x="115" y="102"/>
                              <a:pt x="94" y="110"/>
                            </a:cubicBezTo>
                            <a:cubicBezTo>
                              <a:pt x="73" y="118"/>
                              <a:pt x="0" y="72"/>
                              <a:pt x="1" y="55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8" name="Line 2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236" y="1769"/>
                      <a:ext cx="55" cy="30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5" name="Line 23"/>
                <p:cNvSpPr>
                  <a:spLocks noChangeShapeType="1"/>
                </p:cNvSpPr>
                <p:nvPr/>
              </p:nvSpPr>
              <p:spPr bwMode="auto">
                <a:xfrm>
                  <a:off x="1504" y="2011"/>
                  <a:ext cx="397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" name="Line 24"/>
                <p:cNvSpPr>
                  <a:spLocks noChangeShapeType="1"/>
                </p:cNvSpPr>
                <p:nvPr/>
              </p:nvSpPr>
              <p:spPr bwMode="auto">
                <a:xfrm>
                  <a:off x="2462" y="2159"/>
                  <a:ext cx="67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6" name="Group 25"/>
                <p:cNvGrpSpPr>
                  <a:grpSpLocks/>
                </p:cNvGrpSpPr>
                <p:nvPr/>
              </p:nvGrpSpPr>
              <p:grpSpPr bwMode="auto">
                <a:xfrm>
                  <a:off x="3142" y="1906"/>
                  <a:ext cx="569" cy="452"/>
                  <a:chOff x="1893" y="1793"/>
                  <a:chExt cx="569" cy="452"/>
                </a:xfrm>
              </p:grpSpPr>
              <p:sp>
                <p:nvSpPr>
                  <p:cNvPr id="9" name="AutoShape 26"/>
                  <p:cNvSpPr>
                    <a:spLocks noChangeArrowheads="1"/>
                  </p:cNvSpPr>
                  <p:nvPr/>
                </p:nvSpPr>
                <p:spPr bwMode="auto">
                  <a:xfrm>
                    <a:off x="1893" y="1847"/>
                    <a:ext cx="569" cy="398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FFFF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7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2086" y="1793"/>
                    <a:ext cx="267" cy="383"/>
                    <a:chOff x="2086" y="1769"/>
                    <a:chExt cx="267" cy="383"/>
                  </a:xfrm>
                </p:grpSpPr>
                <p:grpSp>
                  <p:nvGrpSpPr>
                    <p:cNvPr id="24" name="Group 2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6" y="2021"/>
                      <a:ext cx="267" cy="131"/>
                      <a:chOff x="871" y="2083"/>
                      <a:chExt cx="267" cy="131"/>
                    </a:xfrm>
                  </p:grpSpPr>
                  <p:sp>
                    <p:nvSpPr>
                      <p:cNvPr id="13" name="Freeform 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71" y="2102"/>
                        <a:ext cx="147" cy="112"/>
                      </a:xfrm>
                      <a:custGeom>
                        <a:avLst/>
                        <a:gdLst>
                          <a:gd name="T0" fmla="*/ 142 w 147"/>
                          <a:gd name="T1" fmla="*/ 36 h 112"/>
                          <a:gd name="T2" fmla="*/ 48 w 147"/>
                          <a:gd name="T3" fmla="*/ 12 h 112"/>
                          <a:gd name="T4" fmla="*/ 17 w 147"/>
                          <a:gd name="T5" fmla="*/ 106 h 112"/>
                          <a:gd name="T6" fmla="*/ 142 w 147"/>
                          <a:gd name="T7" fmla="*/ 36 h 112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47"/>
                          <a:gd name="T13" fmla="*/ 0 h 112"/>
                          <a:gd name="T14" fmla="*/ 147 w 147"/>
                          <a:gd name="T15" fmla="*/ 112 h 112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47" h="112">
                            <a:moveTo>
                              <a:pt x="142" y="36"/>
                            </a:moveTo>
                            <a:cubicBezTo>
                              <a:pt x="147" y="20"/>
                              <a:pt x="69" y="0"/>
                              <a:pt x="48" y="12"/>
                            </a:cubicBezTo>
                            <a:cubicBezTo>
                              <a:pt x="27" y="24"/>
                              <a:pt x="0" y="100"/>
                              <a:pt x="17" y="106"/>
                            </a:cubicBezTo>
                            <a:cubicBezTo>
                              <a:pt x="34" y="112"/>
                              <a:pt x="137" y="52"/>
                              <a:pt x="142" y="36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" name="Freeform 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020" y="2083"/>
                        <a:ext cx="118" cy="118"/>
                      </a:xfrm>
                      <a:custGeom>
                        <a:avLst/>
                        <a:gdLst>
                          <a:gd name="T0" fmla="*/ 1 w 118"/>
                          <a:gd name="T1" fmla="*/ 55 h 118"/>
                          <a:gd name="T2" fmla="*/ 102 w 118"/>
                          <a:gd name="T3" fmla="*/ 9 h 118"/>
                          <a:gd name="T4" fmla="*/ 94 w 118"/>
                          <a:gd name="T5" fmla="*/ 110 h 118"/>
                          <a:gd name="T6" fmla="*/ 1 w 118"/>
                          <a:gd name="T7" fmla="*/ 55 h 118"/>
                          <a:gd name="T8" fmla="*/ 0 60000 65536"/>
                          <a:gd name="T9" fmla="*/ 0 60000 65536"/>
                          <a:gd name="T10" fmla="*/ 0 60000 65536"/>
                          <a:gd name="T11" fmla="*/ 0 60000 65536"/>
                          <a:gd name="T12" fmla="*/ 0 w 118"/>
                          <a:gd name="T13" fmla="*/ 0 h 118"/>
                          <a:gd name="T14" fmla="*/ 118 w 118"/>
                          <a:gd name="T15" fmla="*/ 118 h 118"/>
                        </a:gdLst>
                        <a:ahLst/>
                        <a:cxnLst>
                          <a:cxn ang="T8">
                            <a:pos x="T0" y="T1"/>
                          </a:cxn>
                          <a:cxn ang="T9">
                            <a:pos x="T2" y="T3"/>
                          </a:cxn>
                          <a:cxn ang="T10">
                            <a:pos x="T4" y="T5"/>
                          </a:cxn>
                          <a:cxn ang="T11">
                            <a:pos x="T6" y="T7"/>
                          </a:cxn>
                        </a:cxnLst>
                        <a:rect l="T12" t="T13" r="T14" b="T15"/>
                        <a:pathLst>
                          <a:path w="118" h="118">
                            <a:moveTo>
                              <a:pt x="1" y="55"/>
                            </a:moveTo>
                            <a:cubicBezTo>
                              <a:pt x="2" y="38"/>
                              <a:pt x="86" y="0"/>
                              <a:pt x="102" y="9"/>
                            </a:cubicBezTo>
                            <a:cubicBezTo>
                              <a:pt x="118" y="18"/>
                              <a:pt x="115" y="102"/>
                              <a:pt x="94" y="110"/>
                            </a:cubicBezTo>
                            <a:cubicBezTo>
                              <a:pt x="73" y="118"/>
                              <a:pt x="0" y="72"/>
                              <a:pt x="1" y="55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12" name="Line 31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236" y="1769"/>
                      <a:ext cx="55" cy="30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8" name="Line 32"/>
                <p:cNvSpPr>
                  <a:spLocks noChangeShapeType="1"/>
                </p:cNvSpPr>
                <p:nvPr/>
              </p:nvSpPr>
              <p:spPr bwMode="auto">
                <a:xfrm>
                  <a:off x="3709" y="2276"/>
                  <a:ext cx="38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" name="Text Box 33"/>
              <p:cNvSpPr txBox="1">
                <a:spLocks noChangeArrowheads="1"/>
              </p:cNvSpPr>
              <p:nvPr/>
            </p:nvSpPr>
            <p:spPr bwMode="auto">
              <a:xfrm>
                <a:off x="234951" y="1358035"/>
                <a:ext cx="75693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dirty="0" smtClean="0"/>
                  <a:t>C</a:t>
                </a:r>
                <a:r>
                  <a:rPr lang="en-US" altLang="zh-TW" baseline="-25000" dirty="0" smtClean="0"/>
                  <a:t>A0</a:t>
                </a:r>
                <a:r>
                  <a:rPr lang="en-US" altLang="zh-TW" dirty="0" smtClean="0">
                    <a:latin typeface="Symbol" pitchFamily="18" charset="2"/>
                  </a:rPr>
                  <a:t>u</a:t>
                </a:r>
                <a:r>
                  <a:rPr lang="en-US" altLang="zh-TW" baseline="-25000" dirty="0" smtClean="0"/>
                  <a:t>0</a:t>
                </a:r>
                <a:endParaRPr lang="en-US" altLang="zh-TW" dirty="0"/>
              </a:p>
            </p:txBody>
          </p:sp>
          <p:sp>
            <p:nvSpPr>
              <p:cNvPr id="22" name="Text Box 34"/>
              <p:cNvSpPr txBox="1">
                <a:spLocks noChangeArrowheads="1"/>
              </p:cNvSpPr>
              <p:nvPr/>
            </p:nvSpPr>
            <p:spPr bwMode="auto">
              <a:xfrm>
                <a:off x="2079625" y="1590098"/>
                <a:ext cx="67197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dirty="0" smtClean="0"/>
                  <a:t>C</a:t>
                </a:r>
                <a:r>
                  <a:rPr lang="en-US" altLang="zh-TW" baseline="-25000" dirty="0" smtClean="0"/>
                  <a:t>A1</a:t>
                </a:r>
                <a:r>
                  <a:rPr lang="en-US" altLang="zh-TW" dirty="0" smtClean="0">
                    <a:latin typeface="Symbol" pitchFamily="18" charset="2"/>
                  </a:rPr>
                  <a:t>u</a:t>
                </a:r>
                <a:endParaRPr lang="en-US" altLang="zh-TW" dirty="0"/>
              </a:p>
            </p:txBody>
          </p:sp>
          <p:sp>
            <p:nvSpPr>
              <p:cNvPr id="23" name="Text Box 35"/>
              <p:cNvSpPr txBox="1">
                <a:spLocks noChangeArrowheads="1"/>
              </p:cNvSpPr>
              <p:nvPr/>
            </p:nvSpPr>
            <p:spPr bwMode="auto">
              <a:xfrm>
                <a:off x="4017818" y="1786948"/>
                <a:ext cx="67197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zh-TW" dirty="0" smtClean="0"/>
                  <a:t>C</a:t>
                </a:r>
                <a:r>
                  <a:rPr lang="en-US" altLang="zh-TW" baseline="-25000" dirty="0" smtClean="0"/>
                  <a:t>A2</a:t>
                </a:r>
                <a:r>
                  <a:rPr lang="en-US" altLang="zh-TW" dirty="0" smtClean="0">
                    <a:latin typeface="Symbol" pitchFamily="18" charset="2"/>
                  </a:rPr>
                  <a:t>u</a:t>
                </a:r>
                <a:endParaRPr lang="en-US" altLang="zh-TW" dirty="0"/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4973782" y="1049338"/>
              <a:ext cx="8130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Symbol" pitchFamily="18" charset="2"/>
                </a:rPr>
                <a:t>u</a:t>
              </a:r>
              <a:r>
                <a:rPr lang="en-US" sz="2000" baseline="-25000" dirty="0" smtClean="0">
                  <a:latin typeface="Symbol" pitchFamily="18" charset="2"/>
                </a:rPr>
                <a:t>0 </a:t>
              </a:r>
              <a:r>
                <a:rPr lang="en-US" sz="2000" dirty="0" smtClean="0">
                  <a:latin typeface="Symbol" pitchFamily="18" charset="2"/>
                </a:rPr>
                <a:t>= u</a:t>
              </a:r>
            </a:p>
          </p:txBody>
        </p:sp>
      </p:grpSp>
      <p:sp>
        <p:nvSpPr>
          <p:cNvPr id="54" name="TextBox 53"/>
          <p:cNvSpPr txBox="1"/>
          <p:nvPr/>
        </p:nvSpPr>
        <p:spPr>
          <a:xfrm>
            <a:off x="1973263" y="2450463"/>
            <a:ext cx="3405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n identical CSTRs, then:</a:t>
            </a:r>
          </a:p>
        </p:txBody>
      </p:sp>
      <p:graphicFrame>
        <p:nvGraphicFramePr>
          <p:cNvPr id="50191" name="Object 15"/>
          <p:cNvGraphicFramePr>
            <a:graphicFrameLocks noChangeAspect="1"/>
          </p:cNvGraphicFramePr>
          <p:nvPr/>
        </p:nvGraphicFramePr>
        <p:xfrm>
          <a:off x="5462588" y="2332699"/>
          <a:ext cx="17081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8" name="Equation" r:id="rId3" imgW="1701720" imgH="761760" progId="Equation.DSMT4">
                  <p:embed/>
                </p:oleObj>
              </mc:Choice>
              <mc:Fallback>
                <p:oleObj name="Equation" r:id="rId3" imgW="17017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2588" y="2332699"/>
                        <a:ext cx="17081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TextBox 56"/>
          <p:cNvSpPr txBox="1"/>
          <p:nvPr/>
        </p:nvSpPr>
        <p:spPr>
          <a:xfrm>
            <a:off x="1214939" y="4191000"/>
            <a:ext cx="64812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How is conversion related to the # of CSTRs in series?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77875" y="4636770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Put </a:t>
            </a:r>
            <a:r>
              <a:rPr lang="en-US" sz="2000" dirty="0" err="1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An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in terms of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(X</a:t>
            </a:r>
            <a:r>
              <a:rPr lang="en-US" sz="2000" baseline="-25000" dirty="0" smtClean="0">
                <a:solidFill>
                  <a:srgbClr val="0000FF"/>
                </a:solidFill>
              </a:rPr>
              <a:t>A </a:t>
            </a:r>
            <a:r>
              <a:rPr lang="en-US" sz="2000" dirty="0" smtClean="0">
                <a:solidFill>
                  <a:srgbClr val="0000FF"/>
                </a:solidFill>
              </a:rPr>
              <a:t>at the last CSTR):  </a:t>
            </a:r>
          </a:p>
        </p:txBody>
      </p:sp>
      <p:graphicFrame>
        <p:nvGraphicFramePr>
          <p:cNvPr id="5019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4921265"/>
              </p:ext>
            </p:extLst>
          </p:nvPr>
        </p:nvGraphicFramePr>
        <p:xfrm>
          <a:off x="3397250" y="4709507"/>
          <a:ext cx="26384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09" name="Equation" r:id="rId5" imgW="2628720" imgH="761760" progId="Equation.DSMT4">
                  <p:embed/>
                </p:oleObj>
              </mc:Choice>
              <mc:Fallback>
                <p:oleObj name="Equation" r:id="rId5" imgW="26287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4709507"/>
                        <a:ext cx="26384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Straight Connector 61"/>
          <p:cNvCxnSpPr/>
          <p:nvPr/>
        </p:nvCxnSpPr>
        <p:spPr>
          <a:xfrm>
            <a:off x="3368675" y="4972743"/>
            <a:ext cx="5334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5242502" y="4789170"/>
            <a:ext cx="5334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19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4581695"/>
              </p:ext>
            </p:extLst>
          </p:nvPr>
        </p:nvGraphicFramePr>
        <p:xfrm>
          <a:off x="6111875" y="4712970"/>
          <a:ext cx="22542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0" name="Equation" r:id="rId7" imgW="2247840" imgH="749160" progId="Equation.DSMT4">
                  <p:embed/>
                </p:oleObj>
              </mc:Choice>
              <mc:Fallback>
                <p:oleObj name="Equation" r:id="rId7" imgW="224784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75" y="4712970"/>
                        <a:ext cx="22542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6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718751"/>
              </p:ext>
            </p:extLst>
          </p:nvPr>
        </p:nvGraphicFramePr>
        <p:xfrm>
          <a:off x="304800" y="5609936"/>
          <a:ext cx="22288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1" name="Equation" r:id="rId9" imgW="2222280" imgH="749160" progId="Equation.DSMT4">
                  <p:embed/>
                </p:oleObj>
              </mc:Choice>
              <mc:Fallback>
                <p:oleObj name="Equation" r:id="rId9" imgW="222228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609936"/>
                        <a:ext cx="22288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68"/>
          <p:cNvSpPr txBox="1"/>
          <p:nvPr/>
        </p:nvSpPr>
        <p:spPr>
          <a:xfrm>
            <a:off x="5181600" y="5537537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1</a:t>
            </a:r>
            <a:r>
              <a:rPr lang="en-US" sz="2000" baseline="30000" dirty="0" smtClean="0">
                <a:solidFill>
                  <a:srgbClr val="006600"/>
                </a:solidFill>
              </a:rPr>
              <a:t>st</a:t>
            </a:r>
            <a:r>
              <a:rPr lang="en-US" sz="2000" dirty="0" smtClean="0">
                <a:solidFill>
                  <a:srgbClr val="006600"/>
                </a:solidFill>
              </a:rPr>
              <a:t> order irreversible liquid phase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 run in n CSTRs with identical V,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t </a:t>
            </a:r>
            <a:r>
              <a:rPr lang="en-US" sz="2000" dirty="0" smtClean="0">
                <a:solidFill>
                  <a:srgbClr val="006600"/>
                </a:solidFill>
              </a:rPr>
              <a:t>and k  </a:t>
            </a:r>
          </a:p>
        </p:txBody>
      </p:sp>
      <p:graphicFrame>
        <p:nvGraphicFramePr>
          <p:cNvPr id="5019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6474509"/>
              </p:ext>
            </p:extLst>
          </p:nvPr>
        </p:nvGraphicFramePr>
        <p:xfrm>
          <a:off x="2705101" y="5620327"/>
          <a:ext cx="23812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2" name="Equation" r:id="rId11" imgW="2374560" imgH="749160" progId="Equation.DSMT4">
                  <p:embed/>
                </p:oleObj>
              </mc:Choice>
              <mc:Fallback>
                <p:oleObj name="Equation" r:id="rId11" imgW="237456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5101" y="5620327"/>
                        <a:ext cx="2381250" cy="74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14300" y="1870364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order irreversible liquid-phase </a:t>
            </a:r>
            <a:r>
              <a:rPr lang="en-US" sz="2000" dirty="0" err="1" smtClean="0"/>
              <a:t>rxn</a:t>
            </a:r>
            <a:r>
              <a:rPr lang="en-US" sz="2000" dirty="0" smtClean="0"/>
              <a:t> run in n CSTRs with identical V, </a:t>
            </a:r>
            <a:r>
              <a:rPr lang="en-US" sz="2000" dirty="0" smtClean="0">
                <a:latin typeface="Symbol" pitchFamily="18" charset="2"/>
              </a:rPr>
              <a:t>t </a:t>
            </a:r>
            <a:r>
              <a:rPr lang="en-US" sz="2000" dirty="0" smtClean="0"/>
              <a:t>and k 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09600" y="3048000"/>
            <a:ext cx="53228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of disappearance of A in the nth reactor:</a:t>
            </a:r>
          </a:p>
        </p:txBody>
      </p:sp>
      <p:graphicFrame>
        <p:nvGraphicFramePr>
          <p:cNvPr id="51210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783672"/>
              </p:ext>
            </p:extLst>
          </p:nvPr>
        </p:nvGraphicFramePr>
        <p:xfrm>
          <a:off x="3195638" y="3429000"/>
          <a:ext cx="2752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3" name="Equation" r:id="rId13" imgW="2743200" imgH="761760" progId="Equation.DSMT4">
                  <p:embed/>
                </p:oleObj>
              </mc:Choice>
              <mc:Fallback>
                <p:oleObj name="Equation" r:id="rId13" imgW="27432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5638" y="3429000"/>
                        <a:ext cx="27527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4711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" y="0"/>
            <a:ext cx="9143999" cy="1143000"/>
          </a:xfrm>
        </p:spPr>
        <p:txBody>
          <a:bodyPr>
            <a:noAutofit/>
          </a:bodyPr>
          <a:lstStyle/>
          <a:p>
            <a:r>
              <a:rPr lang="en-US" altLang="zh-TW" sz="4200" dirty="0" smtClean="0"/>
              <a:t>Review: Isothermal CSTRs in Parallel</a:t>
            </a:r>
          </a:p>
        </p:txBody>
      </p:sp>
      <p:sp>
        <p:nvSpPr>
          <p:cNvPr id="12297" name="Text Box 27"/>
          <p:cNvSpPr txBox="1">
            <a:spLocks noChangeArrowheads="1"/>
          </p:cNvSpPr>
          <p:nvPr/>
        </p:nvSpPr>
        <p:spPr bwMode="auto">
          <a:xfrm>
            <a:off x="381000" y="1417320"/>
            <a:ext cx="50052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/>
              <a:t>F</a:t>
            </a:r>
            <a:r>
              <a:rPr lang="en-US" altLang="zh-TW" baseline="-25000" dirty="0"/>
              <a:t>A0</a:t>
            </a:r>
            <a:endParaRPr lang="en-US" altLang="zh-TW" dirty="0"/>
          </a:p>
        </p:txBody>
      </p:sp>
      <p:sp>
        <p:nvSpPr>
          <p:cNvPr id="12298" name="Text Box 28"/>
          <p:cNvSpPr txBox="1">
            <a:spLocks noChangeArrowheads="1"/>
          </p:cNvSpPr>
          <p:nvPr/>
        </p:nvSpPr>
        <p:spPr bwMode="auto">
          <a:xfrm>
            <a:off x="838200" y="960120"/>
            <a:ext cx="5854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/>
              <a:t>F</a:t>
            </a:r>
            <a:r>
              <a:rPr lang="en-US" altLang="zh-TW" baseline="-25000" dirty="0"/>
              <a:t>A01</a:t>
            </a:r>
            <a:endParaRPr lang="en-US" altLang="zh-TW" dirty="0"/>
          </a:p>
        </p:txBody>
      </p:sp>
      <p:sp>
        <p:nvSpPr>
          <p:cNvPr id="12299" name="Text Box 29"/>
          <p:cNvSpPr txBox="1">
            <a:spLocks noChangeArrowheads="1"/>
          </p:cNvSpPr>
          <p:nvPr/>
        </p:nvSpPr>
        <p:spPr bwMode="auto">
          <a:xfrm>
            <a:off x="896816" y="1855015"/>
            <a:ext cx="58548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/>
              <a:t>F</a:t>
            </a:r>
            <a:r>
              <a:rPr lang="en-US" altLang="zh-TW" baseline="-25000" dirty="0"/>
              <a:t>A02</a:t>
            </a:r>
            <a:endParaRPr lang="en-US" altLang="zh-TW" dirty="0"/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367808" y="957897"/>
            <a:ext cx="2886807" cy="1516063"/>
            <a:chOff x="1747" y="3317"/>
            <a:chExt cx="1970" cy="955"/>
          </a:xfrm>
        </p:grpSpPr>
        <p:grpSp>
          <p:nvGrpSpPr>
            <p:cNvPr id="3" name="Group 54"/>
            <p:cNvGrpSpPr>
              <a:grpSpLocks/>
            </p:cNvGrpSpPr>
            <p:nvPr/>
          </p:nvGrpSpPr>
          <p:grpSpPr bwMode="auto">
            <a:xfrm>
              <a:off x="2513" y="3317"/>
              <a:ext cx="569" cy="452"/>
              <a:chOff x="1893" y="1793"/>
              <a:chExt cx="569" cy="452"/>
            </a:xfrm>
          </p:grpSpPr>
          <p:sp>
            <p:nvSpPr>
              <p:cNvPr id="12326" name="AutoShape 55"/>
              <p:cNvSpPr>
                <a:spLocks noChangeArrowheads="1"/>
              </p:cNvSpPr>
              <p:nvPr/>
            </p:nvSpPr>
            <p:spPr bwMode="auto">
              <a:xfrm>
                <a:off x="1893" y="1847"/>
                <a:ext cx="569" cy="398"/>
              </a:xfrm>
              <a:prstGeom prst="can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" name="Group 56"/>
              <p:cNvGrpSpPr>
                <a:grpSpLocks/>
              </p:cNvGrpSpPr>
              <p:nvPr/>
            </p:nvGrpSpPr>
            <p:grpSpPr bwMode="auto">
              <a:xfrm>
                <a:off x="2086" y="1793"/>
                <a:ext cx="267" cy="383"/>
                <a:chOff x="2086" y="1769"/>
                <a:chExt cx="267" cy="383"/>
              </a:xfrm>
            </p:grpSpPr>
            <p:grpSp>
              <p:nvGrpSpPr>
                <p:cNvPr id="5" name="Group 57"/>
                <p:cNvGrpSpPr>
                  <a:grpSpLocks/>
                </p:cNvGrpSpPr>
                <p:nvPr/>
              </p:nvGrpSpPr>
              <p:grpSpPr bwMode="auto">
                <a:xfrm>
                  <a:off x="2086" y="2021"/>
                  <a:ext cx="267" cy="131"/>
                  <a:chOff x="871" y="2083"/>
                  <a:chExt cx="267" cy="131"/>
                </a:xfrm>
              </p:grpSpPr>
              <p:sp>
                <p:nvSpPr>
                  <p:cNvPr id="12330" name="Freeform 58"/>
                  <p:cNvSpPr>
                    <a:spLocks/>
                  </p:cNvSpPr>
                  <p:nvPr/>
                </p:nvSpPr>
                <p:spPr bwMode="auto">
                  <a:xfrm>
                    <a:off x="871" y="2102"/>
                    <a:ext cx="147" cy="112"/>
                  </a:xfrm>
                  <a:custGeom>
                    <a:avLst/>
                    <a:gdLst>
                      <a:gd name="T0" fmla="*/ 142 w 147"/>
                      <a:gd name="T1" fmla="*/ 36 h 112"/>
                      <a:gd name="T2" fmla="*/ 48 w 147"/>
                      <a:gd name="T3" fmla="*/ 12 h 112"/>
                      <a:gd name="T4" fmla="*/ 17 w 147"/>
                      <a:gd name="T5" fmla="*/ 106 h 112"/>
                      <a:gd name="T6" fmla="*/ 142 w 147"/>
                      <a:gd name="T7" fmla="*/ 36 h 11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47"/>
                      <a:gd name="T13" fmla="*/ 0 h 112"/>
                      <a:gd name="T14" fmla="*/ 147 w 147"/>
                      <a:gd name="T15" fmla="*/ 112 h 11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47" h="112">
                        <a:moveTo>
                          <a:pt x="142" y="36"/>
                        </a:moveTo>
                        <a:cubicBezTo>
                          <a:pt x="147" y="20"/>
                          <a:pt x="69" y="0"/>
                          <a:pt x="48" y="12"/>
                        </a:cubicBezTo>
                        <a:cubicBezTo>
                          <a:pt x="27" y="24"/>
                          <a:pt x="0" y="100"/>
                          <a:pt x="17" y="106"/>
                        </a:cubicBezTo>
                        <a:cubicBezTo>
                          <a:pt x="34" y="112"/>
                          <a:pt x="137" y="52"/>
                          <a:pt x="142" y="36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31" name="Freeform 59"/>
                  <p:cNvSpPr>
                    <a:spLocks/>
                  </p:cNvSpPr>
                  <p:nvPr/>
                </p:nvSpPr>
                <p:spPr bwMode="auto">
                  <a:xfrm>
                    <a:off x="1020" y="2083"/>
                    <a:ext cx="118" cy="118"/>
                  </a:xfrm>
                  <a:custGeom>
                    <a:avLst/>
                    <a:gdLst>
                      <a:gd name="T0" fmla="*/ 1 w 118"/>
                      <a:gd name="T1" fmla="*/ 55 h 118"/>
                      <a:gd name="T2" fmla="*/ 102 w 118"/>
                      <a:gd name="T3" fmla="*/ 9 h 118"/>
                      <a:gd name="T4" fmla="*/ 94 w 118"/>
                      <a:gd name="T5" fmla="*/ 110 h 118"/>
                      <a:gd name="T6" fmla="*/ 1 w 118"/>
                      <a:gd name="T7" fmla="*/ 55 h 11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8"/>
                      <a:gd name="T13" fmla="*/ 0 h 118"/>
                      <a:gd name="T14" fmla="*/ 118 w 118"/>
                      <a:gd name="T15" fmla="*/ 118 h 11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8" h="118">
                        <a:moveTo>
                          <a:pt x="1" y="55"/>
                        </a:moveTo>
                        <a:cubicBezTo>
                          <a:pt x="2" y="38"/>
                          <a:pt x="86" y="0"/>
                          <a:pt x="102" y="9"/>
                        </a:cubicBezTo>
                        <a:cubicBezTo>
                          <a:pt x="118" y="18"/>
                          <a:pt x="115" y="102"/>
                          <a:pt x="94" y="110"/>
                        </a:cubicBezTo>
                        <a:cubicBezTo>
                          <a:pt x="73" y="118"/>
                          <a:pt x="0" y="72"/>
                          <a:pt x="1" y="55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29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2236" y="1769"/>
                  <a:ext cx="55" cy="3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2311" name="Line 61"/>
            <p:cNvSpPr>
              <a:spLocks noChangeShapeType="1"/>
            </p:cNvSpPr>
            <p:nvPr/>
          </p:nvSpPr>
          <p:spPr bwMode="auto">
            <a:xfrm>
              <a:off x="2124" y="3535"/>
              <a:ext cx="3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2524" y="3820"/>
              <a:ext cx="569" cy="452"/>
              <a:chOff x="1893" y="1793"/>
              <a:chExt cx="569" cy="452"/>
            </a:xfrm>
          </p:grpSpPr>
          <p:sp>
            <p:nvSpPr>
              <p:cNvPr id="12320" name="AutoShape 63"/>
              <p:cNvSpPr>
                <a:spLocks noChangeArrowheads="1"/>
              </p:cNvSpPr>
              <p:nvPr/>
            </p:nvSpPr>
            <p:spPr bwMode="auto">
              <a:xfrm>
                <a:off x="1893" y="1847"/>
                <a:ext cx="569" cy="398"/>
              </a:xfrm>
              <a:prstGeom prst="can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7" name="Group 64"/>
              <p:cNvGrpSpPr>
                <a:grpSpLocks/>
              </p:cNvGrpSpPr>
              <p:nvPr/>
            </p:nvGrpSpPr>
            <p:grpSpPr bwMode="auto">
              <a:xfrm>
                <a:off x="2086" y="1793"/>
                <a:ext cx="267" cy="383"/>
                <a:chOff x="2086" y="1769"/>
                <a:chExt cx="267" cy="383"/>
              </a:xfrm>
            </p:grpSpPr>
            <p:grpSp>
              <p:nvGrpSpPr>
                <p:cNvPr id="8" name="Group 65"/>
                <p:cNvGrpSpPr>
                  <a:grpSpLocks/>
                </p:cNvGrpSpPr>
                <p:nvPr/>
              </p:nvGrpSpPr>
              <p:grpSpPr bwMode="auto">
                <a:xfrm>
                  <a:off x="2086" y="2021"/>
                  <a:ext cx="267" cy="131"/>
                  <a:chOff x="871" y="2083"/>
                  <a:chExt cx="267" cy="131"/>
                </a:xfrm>
              </p:grpSpPr>
              <p:sp>
                <p:nvSpPr>
                  <p:cNvPr id="12324" name="Freeform 66"/>
                  <p:cNvSpPr>
                    <a:spLocks/>
                  </p:cNvSpPr>
                  <p:nvPr/>
                </p:nvSpPr>
                <p:spPr bwMode="auto">
                  <a:xfrm>
                    <a:off x="871" y="2102"/>
                    <a:ext cx="147" cy="112"/>
                  </a:xfrm>
                  <a:custGeom>
                    <a:avLst/>
                    <a:gdLst>
                      <a:gd name="T0" fmla="*/ 142 w 147"/>
                      <a:gd name="T1" fmla="*/ 36 h 112"/>
                      <a:gd name="T2" fmla="*/ 48 w 147"/>
                      <a:gd name="T3" fmla="*/ 12 h 112"/>
                      <a:gd name="T4" fmla="*/ 17 w 147"/>
                      <a:gd name="T5" fmla="*/ 106 h 112"/>
                      <a:gd name="T6" fmla="*/ 142 w 147"/>
                      <a:gd name="T7" fmla="*/ 36 h 11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47"/>
                      <a:gd name="T13" fmla="*/ 0 h 112"/>
                      <a:gd name="T14" fmla="*/ 147 w 147"/>
                      <a:gd name="T15" fmla="*/ 112 h 11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47" h="112">
                        <a:moveTo>
                          <a:pt x="142" y="36"/>
                        </a:moveTo>
                        <a:cubicBezTo>
                          <a:pt x="147" y="20"/>
                          <a:pt x="69" y="0"/>
                          <a:pt x="48" y="12"/>
                        </a:cubicBezTo>
                        <a:cubicBezTo>
                          <a:pt x="27" y="24"/>
                          <a:pt x="0" y="100"/>
                          <a:pt x="17" y="106"/>
                        </a:cubicBezTo>
                        <a:cubicBezTo>
                          <a:pt x="34" y="112"/>
                          <a:pt x="137" y="52"/>
                          <a:pt x="142" y="36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25" name="Freeform 67"/>
                  <p:cNvSpPr>
                    <a:spLocks/>
                  </p:cNvSpPr>
                  <p:nvPr/>
                </p:nvSpPr>
                <p:spPr bwMode="auto">
                  <a:xfrm>
                    <a:off x="1020" y="2083"/>
                    <a:ext cx="118" cy="118"/>
                  </a:xfrm>
                  <a:custGeom>
                    <a:avLst/>
                    <a:gdLst>
                      <a:gd name="T0" fmla="*/ 1 w 118"/>
                      <a:gd name="T1" fmla="*/ 55 h 118"/>
                      <a:gd name="T2" fmla="*/ 102 w 118"/>
                      <a:gd name="T3" fmla="*/ 9 h 118"/>
                      <a:gd name="T4" fmla="*/ 94 w 118"/>
                      <a:gd name="T5" fmla="*/ 110 h 118"/>
                      <a:gd name="T6" fmla="*/ 1 w 118"/>
                      <a:gd name="T7" fmla="*/ 55 h 11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8"/>
                      <a:gd name="T13" fmla="*/ 0 h 118"/>
                      <a:gd name="T14" fmla="*/ 118 w 118"/>
                      <a:gd name="T15" fmla="*/ 118 h 11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8" h="118">
                        <a:moveTo>
                          <a:pt x="1" y="55"/>
                        </a:moveTo>
                        <a:cubicBezTo>
                          <a:pt x="2" y="38"/>
                          <a:pt x="86" y="0"/>
                          <a:pt x="102" y="9"/>
                        </a:cubicBezTo>
                        <a:cubicBezTo>
                          <a:pt x="118" y="18"/>
                          <a:pt x="115" y="102"/>
                          <a:pt x="94" y="110"/>
                        </a:cubicBezTo>
                        <a:cubicBezTo>
                          <a:pt x="73" y="118"/>
                          <a:pt x="0" y="72"/>
                          <a:pt x="1" y="55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23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2236" y="1769"/>
                  <a:ext cx="55" cy="3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2313" name="Line 69"/>
            <p:cNvSpPr>
              <a:spLocks noChangeShapeType="1"/>
            </p:cNvSpPr>
            <p:nvPr/>
          </p:nvSpPr>
          <p:spPr bwMode="auto">
            <a:xfrm>
              <a:off x="1747" y="3816"/>
              <a:ext cx="3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4" name="Line 70"/>
            <p:cNvSpPr>
              <a:spLocks noChangeShapeType="1"/>
            </p:cNvSpPr>
            <p:nvPr/>
          </p:nvSpPr>
          <p:spPr bwMode="auto">
            <a:xfrm>
              <a:off x="2132" y="4103"/>
              <a:ext cx="3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Line 71"/>
            <p:cNvSpPr>
              <a:spLocks noChangeShapeType="1"/>
            </p:cNvSpPr>
            <p:nvPr/>
          </p:nvSpPr>
          <p:spPr bwMode="auto">
            <a:xfrm>
              <a:off x="2127" y="3538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6" name="Line 72"/>
            <p:cNvSpPr>
              <a:spLocks noChangeShapeType="1"/>
            </p:cNvSpPr>
            <p:nvPr/>
          </p:nvSpPr>
          <p:spPr bwMode="auto">
            <a:xfrm>
              <a:off x="3084" y="3631"/>
              <a:ext cx="3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7" name="Line 73"/>
            <p:cNvSpPr>
              <a:spLocks noChangeShapeType="1"/>
            </p:cNvSpPr>
            <p:nvPr/>
          </p:nvSpPr>
          <p:spPr bwMode="auto">
            <a:xfrm>
              <a:off x="3092" y="4199"/>
              <a:ext cx="3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8" name="Line 74"/>
            <p:cNvSpPr>
              <a:spLocks noChangeShapeType="1"/>
            </p:cNvSpPr>
            <p:nvPr/>
          </p:nvSpPr>
          <p:spPr bwMode="auto">
            <a:xfrm>
              <a:off x="3471" y="3634"/>
              <a:ext cx="0" cy="5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9" name="Line 75"/>
            <p:cNvSpPr>
              <a:spLocks noChangeShapeType="1"/>
            </p:cNvSpPr>
            <p:nvPr/>
          </p:nvSpPr>
          <p:spPr bwMode="auto">
            <a:xfrm>
              <a:off x="3483" y="3927"/>
              <a:ext cx="23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03" name="Text Box 78"/>
          <p:cNvSpPr txBox="1">
            <a:spLocks noChangeArrowheads="1"/>
          </p:cNvSpPr>
          <p:nvPr/>
        </p:nvSpPr>
        <p:spPr bwMode="auto">
          <a:xfrm>
            <a:off x="5464175" y="2034540"/>
            <a:ext cx="15836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000" dirty="0"/>
              <a:t>same T, V, </a:t>
            </a:r>
            <a:r>
              <a:rPr lang="en-US" altLang="zh-TW" sz="2000" dirty="0" smtClean="0">
                <a:latin typeface="Symbol" pitchFamily="18" charset="2"/>
              </a:rPr>
              <a:t>u</a:t>
            </a:r>
            <a:endParaRPr lang="en-US" altLang="zh-TW" sz="2000" dirty="0">
              <a:latin typeface="Symbol" pitchFamily="18" charset="2"/>
            </a:endParaRPr>
          </a:p>
        </p:txBody>
      </p:sp>
      <p:sp>
        <p:nvSpPr>
          <p:cNvPr id="12304" name="Line 81"/>
          <p:cNvSpPr>
            <a:spLocks noChangeShapeType="1"/>
          </p:cNvSpPr>
          <p:nvPr/>
        </p:nvSpPr>
        <p:spPr bwMode="auto">
          <a:xfrm>
            <a:off x="5295639" y="1968731"/>
            <a:ext cx="0" cy="192024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3" name="Objec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385946"/>
              </p:ext>
            </p:extLst>
          </p:nvPr>
        </p:nvGraphicFramePr>
        <p:xfrm>
          <a:off x="5464175" y="2903913"/>
          <a:ext cx="2462212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86" name="Equation" r:id="rId3" imgW="2666880" imgH="330120" progId="Equation.DSMT4">
                  <p:embed/>
                </p:oleObj>
              </mc:Choice>
              <mc:Fallback>
                <p:oleObj name="Equation" r:id="rId3" imgW="26668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2903913"/>
                        <a:ext cx="2462212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244233"/>
              </p:ext>
            </p:extLst>
          </p:nvPr>
        </p:nvGraphicFramePr>
        <p:xfrm>
          <a:off x="5464175" y="3306128"/>
          <a:ext cx="3070225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87" name="Equation" r:id="rId5" imgW="3327120" imgH="330120" progId="Equation.DSMT4">
                  <p:embed/>
                </p:oleObj>
              </mc:Choice>
              <mc:Fallback>
                <p:oleObj name="Equation" r:id="rId5" imgW="33271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5" y="3306128"/>
                        <a:ext cx="3070225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6144113" y="1222895"/>
            <a:ext cx="21050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Subscript </a:t>
            </a:r>
            <a:r>
              <a:rPr lang="en-US" sz="2000" dirty="0" err="1" smtClean="0"/>
              <a:t>i</a:t>
            </a:r>
            <a:r>
              <a:rPr lang="en-US" sz="2000" dirty="0" smtClean="0"/>
              <a:t> denotes reactor </a:t>
            </a:r>
            <a:r>
              <a:rPr lang="en-US" sz="2000" dirty="0" err="1" smtClean="0"/>
              <a:t>i</a:t>
            </a:r>
            <a:endParaRPr lang="en-US" sz="2000" dirty="0" smtClean="0"/>
          </a:p>
        </p:txBody>
      </p:sp>
      <p:graphicFrame>
        <p:nvGraphicFramePr>
          <p:cNvPr id="522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5173626"/>
              </p:ext>
            </p:extLst>
          </p:nvPr>
        </p:nvGraphicFramePr>
        <p:xfrm>
          <a:off x="4384414" y="1221740"/>
          <a:ext cx="18224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88" name="Equation" r:id="rId7" imgW="1815840" imgH="736560" progId="Equation.DSMT4">
                  <p:embed/>
                </p:oleObj>
              </mc:Choice>
              <mc:Fallback>
                <p:oleObj name="Equation" r:id="rId7" imgW="18158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4414" y="1221740"/>
                        <a:ext cx="1822450" cy="73660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78"/>
          <p:cNvSpPr txBox="1">
            <a:spLocks noChangeArrowheads="1"/>
          </p:cNvSpPr>
          <p:nvPr/>
        </p:nvSpPr>
        <p:spPr bwMode="auto">
          <a:xfrm>
            <a:off x="5464175" y="2415540"/>
            <a:ext cx="25001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zh-TW" sz="2000" dirty="0" smtClean="0"/>
              <a:t>F</a:t>
            </a:r>
            <a:r>
              <a:rPr lang="en-US" altLang="zh-TW" sz="2000" baseline="-25000" dirty="0" smtClean="0"/>
              <a:t>A01</a:t>
            </a:r>
            <a:r>
              <a:rPr lang="en-US" altLang="zh-TW" sz="2000" dirty="0" smtClean="0"/>
              <a:t> = F</a:t>
            </a:r>
            <a:r>
              <a:rPr lang="en-US" altLang="zh-TW" sz="2000" baseline="-25000" dirty="0" smtClean="0"/>
              <a:t>A02</a:t>
            </a:r>
            <a:r>
              <a:rPr lang="en-US" altLang="zh-TW" sz="2000" dirty="0" smtClean="0"/>
              <a:t> = … F</a:t>
            </a:r>
            <a:r>
              <a:rPr lang="en-US" altLang="zh-TW" sz="2000" baseline="-25000" dirty="0" smtClean="0"/>
              <a:t>A0n</a:t>
            </a:r>
            <a:endParaRPr lang="en-US" altLang="zh-TW" sz="2000" dirty="0">
              <a:latin typeface="Symbol" pitchFamily="18" charset="2"/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9362288"/>
              </p:ext>
            </p:extLst>
          </p:nvPr>
        </p:nvGraphicFramePr>
        <p:xfrm>
          <a:off x="228600" y="3429000"/>
          <a:ext cx="39370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89" name="Equation" r:id="rId9" imgW="3936960" imgH="609480" progId="Equation.DSMT4">
                  <p:embed/>
                </p:oleObj>
              </mc:Choice>
              <mc:Fallback>
                <p:oleObj name="Equation" r:id="rId9" imgW="39369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429000"/>
                        <a:ext cx="39370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4" name="Group 53"/>
          <p:cNvGrpSpPr/>
          <p:nvPr/>
        </p:nvGrpSpPr>
        <p:grpSpPr>
          <a:xfrm>
            <a:off x="152400" y="3886994"/>
            <a:ext cx="2722477" cy="645233"/>
            <a:chOff x="533400" y="3353594"/>
            <a:chExt cx="2722477" cy="645233"/>
          </a:xfrm>
        </p:grpSpPr>
        <p:sp>
          <p:nvSpPr>
            <p:cNvPr id="49" name="TextBox 48"/>
            <p:cNvSpPr txBox="1"/>
            <p:nvPr/>
          </p:nvSpPr>
          <p:spPr>
            <a:xfrm>
              <a:off x="533400" y="3598717"/>
              <a:ext cx="27224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Volume of each CSTR</a:t>
              </a: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564573" y="3505200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22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814503"/>
              </p:ext>
            </p:extLst>
          </p:nvPr>
        </p:nvGraphicFramePr>
        <p:xfrm>
          <a:off x="241300" y="4648200"/>
          <a:ext cx="3721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90" name="Equation" r:id="rId11" imgW="3720960" imgH="622080" progId="Equation.DSMT4">
                  <p:embed/>
                </p:oleObj>
              </mc:Choice>
              <mc:Fallback>
                <p:oleObj name="Equation" r:id="rId11" imgW="372096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" y="4648200"/>
                        <a:ext cx="37211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5" name="Group 54"/>
          <p:cNvGrpSpPr/>
          <p:nvPr/>
        </p:nvGrpSpPr>
        <p:grpSpPr>
          <a:xfrm>
            <a:off x="152400" y="5105400"/>
            <a:ext cx="3674404" cy="628710"/>
            <a:chOff x="381000" y="4648200"/>
            <a:chExt cx="3674404" cy="628710"/>
          </a:xfrm>
        </p:grpSpPr>
        <p:sp>
          <p:nvSpPr>
            <p:cNvPr id="12309" name="Text Box 89"/>
            <p:cNvSpPr txBox="1">
              <a:spLocks noChangeArrowheads="1"/>
            </p:cNvSpPr>
            <p:nvPr/>
          </p:nvSpPr>
          <p:spPr bwMode="auto">
            <a:xfrm>
              <a:off x="381000" y="4876800"/>
              <a:ext cx="367440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zh-TW" sz="2000" dirty="0" smtClean="0"/>
                <a:t>Molar </a:t>
              </a:r>
              <a:r>
                <a:rPr lang="en-US" altLang="zh-TW" sz="2000" dirty="0"/>
                <a:t>flow </a:t>
              </a:r>
              <a:r>
                <a:rPr lang="en-US" altLang="zh-TW" sz="2000" dirty="0" smtClean="0"/>
                <a:t>rate of each CSTR</a:t>
              </a:r>
              <a:endParaRPr lang="en-US" altLang="zh-TW" sz="2000" dirty="0"/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381794" y="4799806"/>
              <a:ext cx="304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22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644933"/>
              </p:ext>
            </p:extLst>
          </p:nvPr>
        </p:nvGraphicFramePr>
        <p:xfrm>
          <a:off x="4397114" y="3863340"/>
          <a:ext cx="179705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91" name="Equation" r:id="rId13" imgW="1790640" imgH="736560" progId="Equation.DSMT4">
                  <p:embed/>
                </p:oleObj>
              </mc:Choice>
              <mc:Fallback>
                <p:oleObj name="Equation" r:id="rId13" imgW="17906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114" y="3863340"/>
                        <a:ext cx="1797050" cy="73660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4433852" y="815340"/>
            <a:ext cx="17395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Mole Balance</a:t>
            </a:r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4419600" y="4322127"/>
            <a:ext cx="2286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4984173" y="4342909"/>
            <a:ext cx="228600" cy="1524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Line 81"/>
          <p:cNvSpPr>
            <a:spLocks noChangeShapeType="1"/>
          </p:cNvSpPr>
          <p:nvPr/>
        </p:nvSpPr>
        <p:spPr bwMode="auto">
          <a:xfrm>
            <a:off x="5295639" y="461515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22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424467"/>
              </p:ext>
            </p:extLst>
          </p:nvPr>
        </p:nvGraphicFramePr>
        <p:xfrm>
          <a:off x="4436008" y="5084127"/>
          <a:ext cx="17192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92" name="Equation" r:id="rId15" imgW="1714320" imgH="736560" progId="Equation.DSMT4">
                  <p:embed/>
                </p:oleObj>
              </mc:Choice>
              <mc:Fallback>
                <p:oleObj name="Equation" r:id="rId15" imgW="171432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6008" y="5084127"/>
                        <a:ext cx="1719263" cy="736600"/>
                      </a:xfrm>
                      <a:prstGeom prst="rect">
                        <a:avLst/>
                      </a:prstGeom>
                      <a:noFill/>
                      <a:ln w="19050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TextBox 62"/>
          <p:cNvSpPr txBox="1"/>
          <p:nvPr/>
        </p:nvSpPr>
        <p:spPr>
          <a:xfrm>
            <a:off x="685800" y="5867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Conversion achieved by any one of the reactors in parallel is the same as if all the reactant were fed into one big reactor of volume V </a:t>
            </a:r>
          </a:p>
        </p:txBody>
      </p:sp>
      <p:graphicFrame>
        <p:nvGraphicFramePr>
          <p:cNvPr id="522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160792"/>
              </p:ext>
            </p:extLst>
          </p:nvPr>
        </p:nvGraphicFramePr>
        <p:xfrm>
          <a:off x="1066800" y="2615187"/>
          <a:ext cx="17192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193" name="Equation" r:id="rId17" imgW="1714320" imgH="736560" progId="Equation.DSMT4">
                  <p:embed/>
                </p:oleObj>
              </mc:Choice>
              <mc:Fallback>
                <p:oleObj name="Equation" r:id="rId17" imgW="171432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615187"/>
                        <a:ext cx="1719263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861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Liquid Phase Reaction in PFR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76391" y="895290"/>
            <a:ext cx="5391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LIQUID PHASE</a:t>
            </a:r>
            <a:r>
              <a:rPr lang="en-US" sz="2000" dirty="0" smtClean="0"/>
              <a:t>: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rial"/>
                <a:cs typeface="Arial"/>
              </a:rPr>
              <a:t>≠ f(P)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→ </a:t>
            </a:r>
            <a:r>
              <a:rPr lang="en-US" sz="2000" dirty="0" smtClean="0">
                <a:ea typeface="Meiryo"/>
                <a:cs typeface="Arial"/>
              </a:rPr>
              <a:t>no pressure drop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87429" y="1630680"/>
            <a:ext cx="71691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Calculate </a:t>
            </a:r>
            <a:r>
              <a:rPr lang="en-US" sz="2000" b="1" u="sng" dirty="0" smtClean="0">
                <a:solidFill>
                  <a:srgbClr val="006600"/>
                </a:solidFill>
              </a:rPr>
              <a:t>volume</a:t>
            </a:r>
            <a:r>
              <a:rPr lang="en-US" sz="2000" dirty="0" smtClean="0"/>
              <a:t> required to get a conversion of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a </a:t>
            </a:r>
            <a:r>
              <a:rPr lang="en-US" sz="2000" b="1" u="sng" dirty="0" smtClean="0">
                <a:solidFill>
                  <a:srgbClr val="006600"/>
                </a:solidFill>
              </a:rPr>
              <a:t>PFR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23921" y="1261110"/>
            <a:ext cx="24934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2A </a:t>
            </a:r>
            <a:r>
              <a:rPr lang="en-US" sz="2000" dirty="0" smtClean="0">
                <a:latin typeface="Arial"/>
                <a:cs typeface="Arial"/>
              </a:rPr>
              <a:t>→ B     -</a:t>
            </a:r>
            <a:r>
              <a:rPr lang="en-US" sz="2000" dirty="0" err="1" smtClean="0"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 = kC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baseline="30000" dirty="0" smtClean="0">
                <a:latin typeface="Arial"/>
                <a:cs typeface="Arial"/>
              </a:rPr>
              <a:t>2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350383" y="1261110"/>
            <a:ext cx="28696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C0000"/>
                </a:solidFill>
              </a:rPr>
              <a:t>2</a:t>
            </a:r>
            <a:r>
              <a:rPr lang="en-US" sz="2000" b="1" baseline="30000" dirty="0" smtClean="0">
                <a:solidFill>
                  <a:srgbClr val="CC0000"/>
                </a:solidFill>
              </a:rPr>
              <a:t>nd</a:t>
            </a:r>
            <a:r>
              <a:rPr lang="en-US" sz="2000" b="1" dirty="0" smtClean="0">
                <a:solidFill>
                  <a:srgbClr val="CC0000"/>
                </a:solidFill>
              </a:rPr>
              <a:t> order reaction rate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47800" y="2213551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47800" y="2937379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3521826"/>
            <a:ext cx="3276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 (put C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terms of X)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4088660"/>
              </p:ext>
            </p:extLst>
          </p:nvPr>
        </p:nvGraphicFramePr>
        <p:xfrm>
          <a:off x="5295900" y="2065338"/>
          <a:ext cx="12795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64" name="Equation" r:id="rId3" imgW="1282680" imgH="698400" progId="Equation.DSMT4">
                  <p:embed/>
                </p:oleObj>
              </mc:Choice>
              <mc:Fallback>
                <p:oleObj name="Equation" r:id="rId3" imgW="1282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900" y="2065338"/>
                        <a:ext cx="12795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647297"/>
              </p:ext>
            </p:extLst>
          </p:nvPr>
        </p:nvGraphicFramePr>
        <p:xfrm>
          <a:off x="5348288" y="2936875"/>
          <a:ext cx="1268412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65" name="Equation" r:id="rId5" imgW="1282680" imgH="406080" progId="Equation.DSMT4">
                  <p:embed/>
                </p:oleObj>
              </mc:Choice>
              <mc:Fallback>
                <p:oleObj name="Equation" r:id="rId5" imgW="12826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288" y="2936875"/>
                        <a:ext cx="1268412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942899"/>
              </p:ext>
            </p:extLst>
          </p:nvPr>
        </p:nvGraphicFramePr>
        <p:xfrm>
          <a:off x="5397500" y="3606800"/>
          <a:ext cx="20177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66" name="Equation" r:id="rId7" imgW="2019240" imgH="330120" progId="Equation.DSMT4">
                  <p:embed/>
                </p:oleObj>
              </mc:Choice>
              <mc:Fallback>
                <p:oleObj name="Equation" r:id="rId7" imgW="2019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0" y="3606800"/>
                        <a:ext cx="201771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447801" y="4486414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708864"/>
              </p:ext>
            </p:extLst>
          </p:nvPr>
        </p:nvGraphicFramePr>
        <p:xfrm>
          <a:off x="5207000" y="4146550"/>
          <a:ext cx="29813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67" name="Equation" r:id="rId9" imgW="2869920" imgH="888840" progId="Equation.DSMT4">
                  <p:embed/>
                </p:oleObj>
              </mc:Choice>
              <mc:Fallback>
                <p:oleObj name="Equation" r:id="rId9" imgW="2869920" imgH="888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0" y="4146550"/>
                        <a:ext cx="29813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1554023"/>
              </p:ext>
            </p:extLst>
          </p:nvPr>
        </p:nvGraphicFramePr>
        <p:xfrm>
          <a:off x="1219200" y="5093970"/>
          <a:ext cx="36925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68" name="Equation" r:id="rId11" imgW="3555720" imgH="952200" progId="Equation.DSMT4">
                  <p:embed/>
                </p:oleObj>
              </mc:Choice>
              <mc:Fallback>
                <p:oleObj name="Equation" r:id="rId11" imgW="3555720" imgH="952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5093970"/>
                        <a:ext cx="3692525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650267"/>
              </p:ext>
            </p:extLst>
          </p:nvPr>
        </p:nvGraphicFramePr>
        <p:xfrm>
          <a:off x="5181600" y="5159779"/>
          <a:ext cx="2873375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669" name="Equation" r:id="rId13" imgW="2768400" imgH="876240" progId="Equation.DSMT4">
                  <p:embed/>
                </p:oleObj>
              </mc:Choice>
              <mc:Fallback>
                <p:oleObj name="Equation" r:id="rId13" imgW="276840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5159779"/>
                        <a:ext cx="2873375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4427530" y="6096000"/>
            <a:ext cx="45640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000"/>
                </a:solidFill>
              </a:rPr>
              <a:t>Liquid-phase 2</a:t>
            </a:r>
            <a:r>
              <a:rPr lang="en-US" sz="2000" baseline="30000" dirty="0" smtClean="0">
                <a:solidFill>
                  <a:srgbClr val="008000"/>
                </a:solidFill>
              </a:rPr>
              <a:t>nd</a:t>
            </a:r>
            <a:r>
              <a:rPr lang="en-US" sz="2000" dirty="0" smtClean="0">
                <a:solidFill>
                  <a:srgbClr val="008000"/>
                </a:solidFill>
              </a:rPr>
              <a:t> order reaction in PFR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15177" y="1805459"/>
            <a:ext cx="1274311" cy="4290541"/>
            <a:chOff x="115177" y="1805459"/>
            <a:chExt cx="1274311" cy="4290541"/>
          </a:xfrm>
        </p:grpSpPr>
        <p:sp>
          <p:nvSpPr>
            <p:cNvPr id="19" name="TextBox 18"/>
            <p:cNvSpPr txBox="1"/>
            <p:nvPr/>
          </p:nvSpPr>
          <p:spPr>
            <a:xfrm rot="16200000">
              <a:off x="-1474131" y="3394767"/>
              <a:ext cx="419427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</a:rPr>
                <a:t>Be able to do these 4 steps, integrate &amp; solve for V for ANY ORDER RXN</a:t>
              </a:r>
            </a:p>
          </p:txBody>
        </p:sp>
        <p:sp>
          <p:nvSpPr>
            <p:cNvPr id="21" name="Left Brace 20"/>
            <p:cNvSpPr/>
            <p:nvPr/>
          </p:nvSpPr>
          <p:spPr>
            <a:xfrm>
              <a:off x="1030096" y="2000310"/>
              <a:ext cx="359392" cy="4095690"/>
            </a:xfrm>
            <a:prstGeom prst="lef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89897" y="6013386"/>
            <a:ext cx="32195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9900CC"/>
                </a:solidFill>
              </a:rPr>
              <a:t>See Appendix A </a:t>
            </a:r>
            <a:r>
              <a:rPr lang="en-US" sz="1600" dirty="0">
                <a:solidFill>
                  <a:srgbClr val="9900CC"/>
                </a:solidFill>
              </a:rPr>
              <a:t>for integrals frequently used </a:t>
            </a:r>
            <a:r>
              <a:rPr lang="en-US" sz="1600" dirty="0" smtClean="0">
                <a:solidFill>
                  <a:srgbClr val="9900CC"/>
                </a:solidFill>
              </a:rPr>
              <a:t>in </a:t>
            </a:r>
            <a:r>
              <a:rPr lang="en-US" sz="1600" dirty="0">
                <a:solidFill>
                  <a:srgbClr val="9900CC"/>
                </a:solidFill>
              </a:rPr>
              <a:t>reactor design </a:t>
            </a:r>
            <a:endParaRPr lang="en-US" sz="1600" dirty="0" smtClean="0">
              <a:solidFill>
                <a:srgbClr val="99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73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8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2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4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20" grpId="0"/>
      <p:bldP spid="2" grpId="0"/>
    </p:bldLst>
  </p:timing>
</p:sld>
</file>

<file path=ppt/theme/theme1.xml><?xml version="1.0" encoding="utf-8"?>
<a:theme xmlns:a="http://schemas.openxmlformats.org/drawingml/2006/main" name="ChBE 424 sp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sp 09</Template>
  <TotalTime>3527</TotalTime>
  <Words>1622</Words>
  <Application>Microsoft Office PowerPoint</Application>
  <PresentationFormat>On-screen Show (4:3)</PresentationFormat>
  <Paragraphs>226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Meiryo</vt:lpstr>
      <vt:lpstr>新細明體</vt:lpstr>
      <vt:lpstr>Symbol</vt:lpstr>
      <vt:lpstr>Wingdings</vt:lpstr>
      <vt:lpstr>ChBE 424 sp 09</vt:lpstr>
      <vt:lpstr>Equation</vt:lpstr>
      <vt:lpstr>Review: Logic of Isothermal Reactor Design</vt:lpstr>
      <vt:lpstr>Review: Batch Reactor Operation</vt:lpstr>
      <vt:lpstr>Review: CSTR Operation</vt:lpstr>
      <vt:lpstr>Review: Scaling CSTRs</vt:lpstr>
      <vt:lpstr>Review: Damköhler Number, Da</vt:lpstr>
      <vt:lpstr>Review: Sizing CSTRs for 2nd Order Rxn</vt:lpstr>
      <vt:lpstr>Review: n CSTRs in Series</vt:lpstr>
      <vt:lpstr>Review: Isothermal CSTRs in Parallel</vt:lpstr>
      <vt:lpstr>Liquid Phase Reaction in PFR</vt:lpstr>
      <vt:lpstr>Liquid Phase Reaction in PBR</vt:lpstr>
      <vt:lpstr>Isobaric, Isothermal, Ideal Rxns in Tubular Reactors</vt:lpstr>
      <vt:lpstr>Isobaric, Isothermal, Ideal Rxn in PFR</vt:lpstr>
      <vt:lpstr>Effect of e on u and XA</vt:lpstr>
      <vt:lpstr>Pressure Drop in PFRs &amp; PBRs</vt:lpstr>
      <vt:lpstr>Pressure Drop in PBRs</vt:lpstr>
      <vt:lpstr>Ergun Equation relates P to W</vt:lpstr>
      <vt:lpstr>Gas Phase Reaction in PBR with ΔP</vt:lpstr>
      <vt:lpstr>Analytical Solutions to P/P0</vt:lpstr>
      <vt:lpstr>Pressure Drop Example </vt:lpstr>
      <vt:lpstr>Pressure Drop Example </vt:lpstr>
      <vt:lpstr>Next Time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Logic of Isothermal Reactor Design</dc:title>
  <dc:creator>mlkraft</dc:creator>
  <cp:lastModifiedBy>Mary</cp:lastModifiedBy>
  <cp:revision>175</cp:revision>
  <cp:lastPrinted>2014-02-13T17:18:51Z</cp:lastPrinted>
  <dcterms:created xsi:type="dcterms:W3CDTF">2009-02-10T02:20:06Z</dcterms:created>
  <dcterms:modified xsi:type="dcterms:W3CDTF">2015-08-23T20:50:49Z</dcterms:modified>
</cp:coreProperties>
</file>